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handoutMasterIdLst>
    <p:handoutMasterId r:id="rId10"/>
  </p:handout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3" r:id="rId9"/>
  </p:sldIdLst>
  <p:sldSz cx="9144000" cy="6858000" type="screen4x3"/>
  <p:notesSz cx="6761163" cy="98821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114" d="100"/>
          <a:sy n="114" d="100"/>
        </p:scale>
        <p:origin x="612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/>
              <a:t>Исполнение бюджета по доходам, </a:t>
            </a:r>
            <a:r>
              <a:rPr lang="ru-RU" dirty="0" err="1"/>
              <a:t>тыс.руб</a:t>
            </a:r>
            <a:r>
              <a:rPr lang="ru-RU" dirty="0"/>
              <a:t>.</a:t>
            </a:r>
          </a:p>
        </c:rich>
      </c:tx>
      <c:layout>
        <c:manualLayout>
          <c:xMode val="edge"/>
          <c:yMode val="edge"/>
          <c:x val="0.22819403651843675"/>
          <c:y val="1.3318188118183714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6682183824244198"/>
          <c:y val="0.25250498164904001"/>
          <c:w val="0.38408002819092107"/>
          <c:h val="0.69837623506864765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 бюджета</c:v>
                </c:pt>
              </c:strCache>
            </c:strRef>
          </c:tx>
          <c:explosion val="25"/>
          <c:dPt>
            <c:idx val="0"/>
            <c:bubble3D val="0"/>
            <c:explosion val="41"/>
            <c:extLst>
              <c:ext xmlns:c16="http://schemas.microsoft.com/office/drawing/2014/chart" uri="{C3380CC4-5D6E-409C-BE32-E72D297353CC}">
                <c16:uniqueId val="{00000000-AEA5-40F2-8583-ECED0048DFE2}"/>
              </c:ext>
            </c:extLst>
          </c:dPt>
          <c:dPt>
            <c:idx val="1"/>
            <c:bubble3D val="0"/>
            <c:explosion val="0"/>
            <c:extLst>
              <c:ext xmlns:c16="http://schemas.microsoft.com/office/drawing/2014/chart" uri="{C3380CC4-5D6E-409C-BE32-E72D297353CC}">
                <c16:uniqueId val="{00000001-AEA5-40F2-8583-ECED0048DFE2}"/>
              </c:ext>
            </c:extLst>
          </c:dPt>
          <c:dPt>
            <c:idx val="4"/>
            <c:bubble3D val="0"/>
            <c:explosion val="17"/>
            <c:extLst>
              <c:ext xmlns:c16="http://schemas.microsoft.com/office/drawing/2014/chart" uri="{C3380CC4-5D6E-409C-BE32-E72D297353CC}">
                <c16:uniqueId val="{00000004-AEA5-40F2-8583-ECED0048DFE2}"/>
              </c:ext>
            </c:extLst>
          </c:dPt>
          <c:dPt>
            <c:idx val="8"/>
            <c:bubble3D val="0"/>
            <c:explosion val="1"/>
            <c:extLst>
              <c:ext xmlns:c16="http://schemas.microsoft.com/office/drawing/2014/chart" uri="{C3380CC4-5D6E-409C-BE32-E72D297353CC}">
                <c16:uniqueId val="{0000000A-AEA5-40F2-8583-ECED0048DFE2}"/>
              </c:ext>
            </c:extLst>
          </c:dPt>
          <c:dLbls>
            <c:dLbl>
              <c:idx val="0"/>
              <c:layout>
                <c:manualLayout>
                  <c:x val="-1.6975308641975322E-2"/>
                  <c:y val="-0.19089402969396663"/>
                </c:manualLayout>
              </c:layout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 sz="1600"/>
                    </a:pPr>
                    <a:r>
                      <a:rPr lang="ru-RU" dirty="0"/>
                      <a:t>НДФЛ
230 018,3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EA5-40F2-8583-ECED0048DFE2}"/>
                </c:ext>
              </c:extLst>
            </c:dLbl>
            <c:dLbl>
              <c:idx val="1"/>
              <c:layout>
                <c:manualLayout>
                  <c:x val="-2.0927627102167785E-2"/>
                  <c:y val="5.892668587878433E-2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dirty="0"/>
                      <a:t>Акцизы
10</a:t>
                    </a:r>
                    <a:r>
                      <a:rPr lang="ru-RU" baseline="0" dirty="0"/>
                      <a:t> 050,9</a:t>
                    </a:r>
                    <a:endParaRPr lang="ru-RU" dirty="0"/>
                  </a:p>
                </c:rich>
              </c:tx>
              <c:spPr/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EA5-40F2-8583-ECED0048DFE2}"/>
                </c:ext>
              </c:extLst>
            </c:dLbl>
            <c:dLbl>
              <c:idx val="2"/>
              <c:layout>
                <c:manualLayout>
                  <c:x val="-4.772275976256455E-2"/>
                  <c:y val="4.1755490999823647E-2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dirty="0"/>
                      <a:t>ЕСХН
39 501,8</a:t>
                    </a:r>
                  </a:p>
                </c:rich>
              </c:tx>
              <c:spPr/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AEA5-40F2-8583-ECED0048DFE2}"/>
                </c:ext>
              </c:extLst>
            </c:dLbl>
            <c:dLbl>
              <c:idx val="3"/>
              <c:layout>
                <c:manualLayout>
                  <c:x val="-4.6754520268299793E-2"/>
                  <c:y val="1.0888754852530784E-3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sz="1200" dirty="0"/>
                      <a:t>Налог на </a:t>
                    </a:r>
                  </a:p>
                  <a:p>
                    <a:pPr>
                      <a:defRPr sz="1200"/>
                    </a:pPr>
                    <a:r>
                      <a:rPr lang="ru-RU" sz="1200" dirty="0"/>
                      <a:t>Имущество
7</a:t>
                    </a:r>
                    <a:r>
                      <a:rPr lang="ru-RU" sz="1200" baseline="0" dirty="0"/>
                      <a:t> 787,6</a:t>
                    </a:r>
                    <a:endParaRPr lang="ru-RU" sz="1200" dirty="0"/>
                  </a:p>
                </c:rich>
              </c:tx>
              <c:spPr/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AEA5-40F2-8583-ECED0048DFE2}"/>
                </c:ext>
              </c:extLst>
            </c:dLbl>
            <c:dLbl>
              <c:idx val="4"/>
              <c:layout>
                <c:manualLayout>
                  <c:x val="-1.2488456304073105E-2"/>
                  <c:y val="1.375802040688988E-2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dirty="0"/>
                      <a:t>Земельный налог
108 732,4</a:t>
                    </a:r>
                  </a:p>
                </c:rich>
              </c:tx>
              <c:spPr/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1495216049382716"/>
                      <c:h val="0.1138705084104707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AEA5-40F2-8583-ECED0048DFE2}"/>
                </c:ext>
              </c:extLst>
            </c:dLbl>
            <c:dLbl>
              <c:idx val="5"/>
              <c:layout>
                <c:manualLayout>
                  <c:x val="-4.9386239914455184E-2"/>
                  <c:y val="-4.0080230722752901E-2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sz="1200" dirty="0"/>
                      <a:t>Доходы от использования имущества
4 400,4</a:t>
                    </a:r>
                  </a:p>
                </c:rich>
              </c:tx>
              <c:spPr/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AEA5-40F2-8583-ECED0048DFE2}"/>
                </c:ext>
              </c:extLst>
            </c:dLbl>
            <c:dLbl>
              <c:idx val="6"/>
              <c:layout>
                <c:manualLayout>
                  <c:x val="-6.7343491785749037E-3"/>
                  <c:y val="8.0704899188132437E-2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sz="1200" dirty="0"/>
                      <a:t>Штрафы, санкции, возмещение ущерба
366,9</a:t>
                    </a:r>
                  </a:p>
                </c:rich>
              </c:tx>
              <c:spPr/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AEA5-40F2-8583-ECED0048DFE2}"/>
                </c:ext>
              </c:extLst>
            </c:dLbl>
            <c:dLbl>
              <c:idx val="7"/>
              <c:layout>
                <c:manualLayout>
                  <c:x val="6.4814814814814853E-2"/>
                  <c:y val="-0.16773384037994246"/>
                </c:manualLayout>
              </c:layout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ru-RU" sz="1200" dirty="0"/>
                      <a:t>Субвенции </a:t>
                    </a:r>
                  </a:p>
                  <a:p>
                    <a:pPr>
                      <a:defRPr sz="1200"/>
                    </a:pPr>
                    <a:r>
                      <a:rPr lang="ru-RU" sz="1200" dirty="0"/>
                      <a:t>от других бюджетов
527,4</a:t>
                    </a:r>
                  </a:p>
                </c:rich>
              </c:tx>
              <c:spPr/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AEA5-40F2-8583-ECED0048DFE2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AEA5-40F2-8583-ECED0048DFE2}"/>
                </c:ext>
              </c:extLst>
            </c:dLbl>
            <c:dLbl>
              <c:idx val="9"/>
              <c:layout>
                <c:manualLayout>
                  <c:x val="0.15432098765432103"/>
                  <c:y val="-2.2196980196972898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Безвозмездные поступления 739,9</a:t>
                    </a:r>
                  </a:p>
                </c:rich>
              </c:tx>
              <c:dLblPos val="bestFit"/>
              <c:showLegendKey val="1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AEA5-40F2-8583-ECED0048DFE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00"/>
                </a:pPr>
                <a:endParaRPr lang="ru-RU"/>
              </a:p>
            </c:txPr>
            <c:dLblPos val="outEnd"/>
            <c:showLegendKey val="1"/>
            <c:showVal val="0"/>
            <c:showCatName val="1"/>
            <c:showSerName val="0"/>
            <c:showPercent val="1"/>
            <c:showBubbleSize val="0"/>
            <c:separator>
</c:separator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НДФЛ</c:v>
                </c:pt>
                <c:pt idx="1">
                  <c:v>Акцизы</c:v>
                </c:pt>
                <c:pt idx="2">
                  <c:v>ЕСХН</c:v>
                </c:pt>
                <c:pt idx="3">
                  <c:v>Налог на имущество</c:v>
                </c:pt>
                <c:pt idx="4">
                  <c:v>Земельный налог</c:v>
                </c:pt>
                <c:pt idx="5">
                  <c:v>Доходы от использования имущества</c:v>
                </c:pt>
                <c:pt idx="6">
                  <c:v>Доходы от компенсации затрат</c:v>
                </c:pt>
                <c:pt idx="7">
                  <c:v>Штрафы, санкции, возмещение ущерба</c:v>
                </c:pt>
                <c:pt idx="8">
                  <c:v>Субвенции от других бюджетов</c:v>
                </c:pt>
                <c:pt idx="9">
                  <c:v>Иные межбюджетные трансферты</c:v>
                </c:pt>
              </c:strCache>
            </c:strRef>
          </c:cat>
          <c:val>
            <c:numRef>
              <c:f>Лист1!$B$2:$B$11</c:f>
              <c:numCache>
                <c:formatCode>General</c:formatCode>
                <c:ptCount val="10"/>
                <c:pt idx="0">
                  <c:v>220570</c:v>
                </c:pt>
                <c:pt idx="1">
                  <c:v>6086.2</c:v>
                </c:pt>
                <c:pt idx="2">
                  <c:v>29000</c:v>
                </c:pt>
                <c:pt idx="3">
                  <c:v>5100</c:v>
                </c:pt>
                <c:pt idx="4">
                  <c:v>53500</c:v>
                </c:pt>
                <c:pt idx="5">
                  <c:v>227.5</c:v>
                </c:pt>
                <c:pt idx="6">
                  <c:v>80</c:v>
                </c:pt>
                <c:pt idx="7">
                  <c:v>200</c:v>
                </c:pt>
                <c:pt idx="8">
                  <c:v>438.9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AEA5-40F2-8583-ECED0048DFE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9227617381160689"/>
          <c:y val="0.11300482618278883"/>
          <c:w val="0.29537814717604766"/>
          <c:h val="0.85692927675072572"/>
        </c:manualLayout>
      </c:layout>
      <c:overlay val="0"/>
      <c:txPr>
        <a:bodyPr/>
        <a:lstStyle/>
        <a:p>
          <a:pPr>
            <a:defRPr sz="1200"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r>
              <a:rPr lang="ru-RU" dirty="0"/>
              <a:t>Исполнение по расходам, </a:t>
            </a:r>
            <a:r>
              <a:rPr lang="ru-RU" dirty="0" err="1"/>
              <a:t>тыс.рублей</a:t>
            </a:r>
            <a:endParaRPr lang="ru-RU" dirty="0"/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8.7577038981238545E-2"/>
          <c:y val="0.18726491082144764"/>
          <c:w val="0.44775724215028673"/>
          <c:h val="0.64403803968155982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бюджета</c:v>
                </c:pt>
              </c:strCache>
            </c:strRef>
          </c:tx>
          <c:explosion val="25"/>
          <c:dPt>
            <c:idx val="3"/>
            <c:bubble3D val="0"/>
            <c:explosion val="24"/>
            <c:extLst>
              <c:ext xmlns:c16="http://schemas.microsoft.com/office/drawing/2014/chart" uri="{C3380CC4-5D6E-409C-BE32-E72D297353CC}">
                <c16:uniqueId val="{00000003-59FE-4D19-9542-C8C86D218832}"/>
              </c:ext>
            </c:extLst>
          </c:dPt>
          <c:dLbls>
            <c:dLbl>
              <c:idx val="0"/>
              <c:layout>
                <c:manualLayout>
                  <c:x val="-3.1363067463789293E-2"/>
                  <c:y val="-1.1677359377324021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34 229,7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9FE-4D19-9542-C8C86D218832}"/>
                </c:ext>
              </c:extLst>
            </c:dLbl>
            <c:dLbl>
              <c:idx val="1"/>
              <c:layout>
                <c:manualLayout>
                  <c:x val="1.1410882667444291E-2"/>
                  <c:y val="-2.218256464011183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1 094,9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9FE-4D19-9542-C8C86D218832}"/>
                </c:ext>
              </c:extLst>
            </c:dLbl>
            <c:dLbl>
              <c:idx val="2"/>
              <c:layout>
                <c:manualLayout>
                  <c:x val="8.1714724895499177E-2"/>
                  <c:y val="2.1867924528301847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3 940,5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8.7902814231554383E-2"/>
                      <c:h val="3.7274633123689727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59FE-4D19-9542-C8C86D218832}"/>
                </c:ext>
              </c:extLst>
            </c:dLbl>
            <c:dLbl>
              <c:idx val="3"/>
              <c:layout>
                <c:manualLayout>
                  <c:x val="8.2532565373772786E-3"/>
                  <c:y val="0.12962246680642914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107 349,2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9FE-4D19-9542-C8C86D218832}"/>
                </c:ext>
              </c:extLst>
            </c:dLbl>
            <c:dLbl>
              <c:idx val="4"/>
              <c:layout>
                <c:manualLayout>
                  <c:x val="1.6150906483911733E-2"/>
                  <c:y val="1.2936819529287701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114 082,3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59FE-4D19-9542-C8C86D218832}"/>
                </c:ext>
              </c:extLst>
            </c:dLbl>
            <c:dLbl>
              <c:idx val="5"/>
              <c:layout>
                <c:manualLayout>
                  <c:x val="-3.6924030329542152E-3"/>
                  <c:y val="9.6827771882857967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199,1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9FE-4D19-9542-C8C86D218832}"/>
                </c:ext>
              </c:extLst>
            </c:dLbl>
            <c:dLbl>
              <c:idx val="6"/>
              <c:layout>
                <c:manualLayout>
                  <c:x val="1.9444444444444466E-3"/>
                  <c:y val="7.1912972457043294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30 400,1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59FE-4D19-9542-C8C86D218832}"/>
                </c:ext>
              </c:extLst>
            </c:dLbl>
            <c:dLbl>
              <c:idx val="7"/>
              <c:layout>
                <c:manualLayout>
                  <c:x val="-1.1608887430737845E-2"/>
                  <c:y val="6.70313846074255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1 073,3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59FE-4D19-9542-C8C86D218832}"/>
                </c:ext>
              </c:extLst>
            </c:dLbl>
            <c:dLbl>
              <c:idx val="8"/>
              <c:layout>
                <c:manualLayout>
                  <c:x val="1.5586419753086443E-3"/>
                  <c:y val="-4.1891469350951574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12 439,3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59FE-4D19-9542-C8C86D218832}"/>
                </c:ext>
              </c:extLst>
            </c:dLbl>
            <c:dLbl>
              <c:idx val="9"/>
              <c:layout>
                <c:manualLayout>
                  <c:x val="2.3175488480606601E-2"/>
                  <c:y val="-3.2804689819923107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110 197,5</a:t>
                    </a:r>
                  </a:p>
                </c:rich>
              </c:tx>
              <c:showLegendKey val="1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59FE-4D19-9542-C8C86D21883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1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Общегосударственные вопросы</c:v>
                </c:pt>
                <c:pt idx="1">
                  <c:v>Национальная оборона</c:v>
                </c:pt>
                <c:pt idx="2">
                  <c:v>Национальная безопасность и правоохранительная деятельность</c:v>
                </c:pt>
                <c:pt idx="3">
                  <c:v>Национальная экономика</c:v>
                </c:pt>
                <c:pt idx="4">
                  <c:v>Жилищно-коммунальное хозяйство</c:v>
                </c:pt>
                <c:pt idx="5">
                  <c:v>Образование</c:v>
                </c:pt>
                <c:pt idx="6">
                  <c:v>Культура,  кинематография </c:v>
                </c:pt>
                <c:pt idx="7">
                  <c:v>Социальная политика</c:v>
                </c:pt>
                <c:pt idx="8">
                  <c:v>Физическая культура и спорт</c:v>
                </c:pt>
                <c:pt idx="9">
                  <c:v>Межбюджетные трансферты общего характера бюджетам бюджетной системы Российской Федерации</c:v>
                </c:pt>
              </c:strCache>
            </c:strRef>
          </c:cat>
          <c:val>
            <c:numRef>
              <c:f>Лист1!$B$2:$B$11</c:f>
              <c:numCache>
                <c:formatCode>#,##0.0</c:formatCode>
                <c:ptCount val="10"/>
                <c:pt idx="0">
                  <c:v>30804.5</c:v>
                </c:pt>
                <c:pt idx="1">
                  <c:v>1025.5999999999999</c:v>
                </c:pt>
                <c:pt idx="2">
                  <c:v>280</c:v>
                </c:pt>
                <c:pt idx="3">
                  <c:v>74606.2</c:v>
                </c:pt>
                <c:pt idx="4">
                  <c:v>39812.699999999997</c:v>
                </c:pt>
                <c:pt idx="5">
                  <c:v>490</c:v>
                </c:pt>
                <c:pt idx="6">
                  <c:v>25854.1</c:v>
                </c:pt>
                <c:pt idx="7">
                  <c:v>840.2</c:v>
                </c:pt>
                <c:pt idx="8">
                  <c:v>8011.3</c:v>
                </c:pt>
                <c:pt idx="9">
                  <c:v>133478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59FE-4D19-9542-C8C86D2188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5840502576066851"/>
          <c:y val="0.10047489303065509"/>
          <c:w val="0.33233571498007242"/>
          <c:h val="0.86867095493681012"/>
        </c:manualLayout>
      </c:layout>
      <c:overlay val="0"/>
      <c:txPr>
        <a:bodyPr/>
        <a:lstStyle/>
        <a:p>
          <a:pPr>
            <a:defRPr sz="12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41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761" y="0"/>
            <a:ext cx="2929837" cy="49410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420F1A-FCF5-4F36-B639-076C9B59832D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86364"/>
            <a:ext cx="2929837" cy="49410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761" y="9386364"/>
            <a:ext cx="2929837" cy="49410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D9A69B-ABAB-4B82-AE2D-2669DBC756F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3EE87-1DC5-46DD-AE6F-B5E8FA40BCB9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F73EE87-1DC5-46DD-AE6F-B5E8FA40BCB9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DA1AB79-E226-4EBB-9D1E-2FB5253D367C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0"/>
            <a:ext cx="7772400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Arial Narrow" pitchFamily="34" charset="0"/>
              </a:rPr>
              <a:t>Бюджет для граждан отчет за 2022 год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5105400"/>
            <a:ext cx="6400800" cy="1752600"/>
          </a:xfrm>
        </p:spPr>
        <p:txBody>
          <a:bodyPr/>
          <a:lstStyle/>
          <a:p>
            <a:r>
              <a:rPr lang="ru-RU" dirty="0">
                <a:latin typeface="Arial Narrow" pitchFamily="34" charset="0"/>
              </a:rPr>
              <a:t>Таманское сельское поселение </a:t>
            </a:r>
            <a:endParaRPr lang="en-US" dirty="0">
              <a:latin typeface="Arial Narrow" pitchFamily="34" charset="0"/>
            </a:endParaRPr>
          </a:p>
          <a:p>
            <a:r>
              <a:rPr lang="ru-RU" dirty="0">
                <a:latin typeface="Arial Narrow" pitchFamily="34" charset="0"/>
              </a:rPr>
              <a:t>Темрюкского района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548680"/>
            <a:ext cx="8712968" cy="278092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 Narrow" pitchFamily="34" charset="0"/>
              </a:rPr>
              <a:t>Исполнение бюджета </a:t>
            </a:r>
            <a:br>
              <a:rPr lang="ru-RU" dirty="0">
                <a:solidFill>
                  <a:schemeClr val="tx1"/>
                </a:solidFill>
                <a:latin typeface="Arial Narrow" pitchFamily="34" charset="0"/>
              </a:rPr>
            </a:br>
            <a:r>
              <a:rPr lang="ru-RU" dirty="0">
                <a:solidFill>
                  <a:schemeClr val="tx1"/>
                </a:solidFill>
                <a:latin typeface="Arial Narrow" pitchFamily="34" charset="0"/>
              </a:rPr>
              <a:t>Таманского сельского поселения Темрюкского района за 2022 год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1889303"/>
              </p:ext>
            </p:extLst>
          </p:nvPr>
        </p:nvGraphicFramePr>
        <p:xfrm>
          <a:off x="467544" y="4221088"/>
          <a:ext cx="8208911" cy="202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659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714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71466">
                  <a:extLst>
                    <a:ext uri="{9D8B030D-6E8A-4147-A177-3AD203B41FA5}">
                      <a16:colId xmlns:a16="http://schemas.microsoft.com/office/drawing/2014/main" val="18688452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>
                          <a:solidFill>
                            <a:schemeClr val="tx1"/>
                          </a:solidFill>
                        </a:rPr>
                        <a:t>План на 31.12.2022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>
                          <a:solidFill>
                            <a:schemeClr val="tx1"/>
                          </a:solidFill>
                        </a:rPr>
                        <a:t>Исполнение на 31.12.2022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3174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b="0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Доходы</a:t>
                      </a:r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327 962,9 тыс.руб.</a:t>
                      </a:r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400 491,4 тыс.руб.</a:t>
                      </a:r>
                      <a:endParaRPr lang="ru-RU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Расходы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427 946,6 тыс.руб.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415 005,8 тыс.руб.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Источники финансирования дефицита 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-99 983,7 тыс.руб.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chemeClr val="tx1"/>
                          </a:solidFill>
                          <a:latin typeface="Arial Narrow" pitchFamily="34" charset="0"/>
                        </a:rPr>
                        <a:t>-14 514,4 тыс.руб.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3824816"/>
              </p:ext>
            </p:extLst>
          </p:nvPr>
        </p:nvGraphicFramePr>
        <p:xfrm>
          <a:off x="395536" y="404664"/>
          <a:ext cx="8291264" cy="57214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4725075"/>
              </p:ext>
            </p:extLst>
          </p:nvPr>
        </p:nvGraphicFramePr>
        <p:xfrm>
          <a:off x="458543" y="1629273"/>
          <a:ext cx="8226913" cy="4752055"/>
        </p:xfrm>
        <a:graphic>
          <a:graphicData uri="http://schemas.openxmlformats.org/drawingml/2006/table">
            <a:tbl>
              <a:tblPr/>
              <a:tblGrid>
                <a:gridCol w="1737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372073431"/>
                    </a:ext>
                  </a:extLst>
                </a:gridCol>
                <a:gridCol w="123313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7795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Наименование дохода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за 2021 год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План первоначальный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 2022 год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План на 31.12.2022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за 2022 год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Динамика к 2021 году, % 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Исполнение, %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</a:t>
                      </a:r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220 570,0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</a:t>
                      </a:r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180 000,0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176 565,9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230 018,3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104,3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130,3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Акцизы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 6 086,2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 9 082,4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9 082,4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10 050,9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165,1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110,7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Единый сельскохозяйственный налог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29 000,0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22 000,0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39 501,8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39 501, 8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136,2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имущество физ.лиц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 5 100,0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  5 450,0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7 450,0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    7 787,6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152,7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104,5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Земельный налог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53 500,0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  82 650,0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 91 829,0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  108 732,4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203,2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118,4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Неналоговые</a:t>
                      </a:r>
                      <a:r>
                        <a:rPr lang="ru-RU" sz="1400" b="0" i="0" u="none" strike="noStrike" baseline="0" dirty="0">
                          <a:solidFill>
                            <a:srgbClr val="000000"/>
                          </a:solidFill>
                          <a:latin typeface="Times New Roman"/>
                        </a:rPr>
                        <a:t> доходы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  427,5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   2273,6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2 793,9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3 660,6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856,3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131,0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Безвозмездные поступления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50498,2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502,3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739,9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739,9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2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09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Всего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2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363 818,3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2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    301 958,3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327 962,9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     400 491,4</a:t>
                      </a:r>
                    </a:p>
                  </a:txBody>
                  <a:tcPr marL="7520" marR="7520" marT="7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12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110,1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ru-RU" sz="12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122,1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683568" y="476672"/>
            <a:ext cx="7776864" cy="705321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Объем поступлений налоговых и неналоговых</a:t>
            </a:r>
            <a:r>
              <a:rPr kumimoji="0" lang="ru-RU" sz="20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доходов, тыс.руб.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6817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5985272"/>
              </p:ext>
            </p:extLst>
          </p:nvPr>
        </p:nvGraphicFramePr>
        <p:xfrm>
          <a:off x="539552" y="692696"/>
          <a:ext cx="8229600" cy="572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3013669"/>
              </p:ext>
            </p:extLst>
          </p:nvPr>
        </p:nvGraphicFramePr>
        <p:xfrm>
          <a:off x="827584" y="646331"/>
          <a:ext cx="6840760" cy="5752575"/>
        </p:xfrm>
        <a:graphic>
          <a:graphicData uri="http://schemas.openxmlformats.org/drawingml/2006/table">
            <a:tbl>
              <a:tblPr/>
              <a:tblGrid>
                <a:gridCol w="9361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0243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Направление расходов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Раздел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2021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651" marR="6651" marT="6651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8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651" marR="6651" marT="6651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2022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Динамика, %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0892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План,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Факт,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Исполнено, %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План уточненный, </a:t>
                      </a:r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Факт, </a:t>
                      </a:r>
                    </a:p>
                    <a:p>
                      <a:pPr algn="ctr" fontAlgn="ctr"/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Исполнено, %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План, %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Факт, %.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Общегосударственные вопросы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31 552,5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31 131,6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98,7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35 123,3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34 229,7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97,5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111,3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110,0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оборона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02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964,8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964,3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1 096,6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1 094,9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113,7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113,5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48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безопасность</a:t>
                      </a:r>
                      <a:r>
                        <a:rPr lang="en-US" sz="800" b="1" i="0" u="none" strike="noStrike" baseline="0" dirty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 правоохранительная деятельность 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1 130,1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710,0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62,8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3 987,9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3 940,5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98,8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352,9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555,0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экономика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04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108 800,5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45 418,7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41,7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117 413,5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107 349,2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91,4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107,9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236,4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Жилищно-коммунальное хозяйство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174 421,4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148 902,2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85,4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115 454,1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114 082,3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98,8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66,2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76,6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Образование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07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285,9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285,3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199,2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199,1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69,7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69,8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Культура, кинематография 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08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26 683,8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26 531,0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30 795,4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30 400,1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98,7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115,4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114,6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24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Социальная политика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959,0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959,0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1 073,3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1 073,3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111,9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111,9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5616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Физическая культура и спорт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</a:t>
                      </a:r>
                      <a:r>
                        <a:rPr kumimoji="0" lang="ru-RU" sz="800" b="0" i="0" u="none" strike="noStrike" kern="1200" baseline="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011,3</a:t>
                      </a:r>
                      <a:endParaRPr kumimoji="0" lang="ru-RU" sz="8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9 996,6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99,9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12 605,6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12 439,3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98,7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125,9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124,4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936102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Межбюджетные трансферты общего характера бюджетам бюджетной системы Российской Федерации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133</a:t>
                      </a:r>
                      <a:r>
                        <a:rPr kumimoji="0" lang="ru-RU" sz="800" b="0" i="0" u="none" strike="noStrike" kern="1200" baseline="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 478,0</a:t>
                      </a:r>
                      <a:endParaRPr kumimoji="0" lang="ru-RU" sz="8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133 478,0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110 197,5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110 197,5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100,0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82,6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0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82,6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6836"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ВСЕГО РАСХОДОВ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484 535,2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373 357,9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ctr" latinLnBrk="0" hangingPunct="1"/>
                      <a:r>
                        <a:rPr kumimoji="0" lang="ru-RU" sz="8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81,6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427 946,6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415 005,8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97,0</a:t>
                      </a:r>
                    </a:p>
                  </a:txBody>
                  <a:tcPr marL="6651" marR="6651" marT="665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88,3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ru-RU" sz="800" b="1" i="0" u="none" strike="noStrike" kern="1200" dirty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111,2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611560" y="0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"/>
            <a:r>
              <a:rPr lang="ru-RU" b="1" dirty="0">
                <a:solidFill>
                  <a:srgbClr val="000000"/>
                </a:solidFill>
                <a:latin typeface="Times New Roman"/>
              </a:rPr>
              <a:t>Расходы бюджета Таманского сельского поселения Темрюкского района на 2022 год</a:t>
            </a:r>
          </a:p>
        </p:txBody>
      </p:sp>
    </p:spTree>
    <p:extLst>
      <p:ext uri="{BB962C8B-B14F-4D97-AF65-F5344CB8AC3E}">
        <p14:creationId xmlns:p14="http://schemas.microsoft.com/office/powerpoint/2010/main" val="4007195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1261042"/>
              </p:ext>
            </p:extLst>
          </p:nvPr>
        </p:nvGraphicFramePr>
        <p:xfrm>
          <a:off x="467544" y="764709"/>
          <a:ext cx="8208909" cy="6082747"/>
        </p:xfrm>
        <a:graphic>
          <a:graphicData uri="http://schemas.openxmlformats.org/drawingml/2006/table">
            <a:tbl>
              <a:tblPr/>
              <a:tblGrid>
                <a:gridCol w="8469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0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32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429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1206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3092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Расходы бюджета Таманского сельского поселения Темрюкского района по муниципальным программам и непрограммным мероприятиям за 2022 год</a:t>
                      </a: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6602"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5414" marR="5414" marT="541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872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Направление расходов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Раздел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Подраздел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Исполнение, </a:t>
                      </a:r>
                      <a:r>
                        <a:rPr lang="ru-RU" sz="6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тыс.руб</a:t>
                      </a:r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Наименование муниципальной программы/</a:t>
                      </a:r>
                      <a:r>
                        <a:rPr lang="ru-RU" sz="6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непрограммного</a:t>
                      </a:r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направления расходов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3230">
                <a:tc rowSpan="16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Общегосударственные вопросы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16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01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02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1623,2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Обеспечение деятельности высшего должностного лица Таманского сельского поселения Темрюкского района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9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04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6996,1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Мероприятие по реализации муниципальных функций, связанных с муниципальным управлением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433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7,6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Осуществление отдельных полномочий Краснодарского края по образованию и организации деятельности административных комиссий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06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409,3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Реализация полномочий при осуществлении внешнего финансового муниципального контроля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171,6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Реализация полномочий при осуществлении внутреннего финансового муниципального контроля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Резервный фонд администрации Таманского сельского поселения Темрюкского района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09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10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13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14454,4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Мероприятие по развитию материально-технического обеспечения администрации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09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5077,9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Мероприятие по обеспечению ведения бухгалтерского учета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09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2233,0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Мероприятие по обеспечению осуществления закупок товаров, работ и услуг для муниципальных нужд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738,6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«Проведение праздников, смотров- конкурсов фестивалей в Таманском сельском поселении Темрюкского района»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206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983,0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"Компенсационные выплаты руководителям органов территориальных общественных самоуправлений Таманского сельского поселения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252,0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информационного общества в Таманском сельском поселении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291,1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архивного дела Таманского сельского поселения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220,1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Реализация полномочий при осуществлении конкурентных способов закупок товаров, работ, услуг для муниципальных нужд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35040">
                <a:tc vMerge="1">
                  <a:txBody>
                    <a:bodyPr/>
                    <a:lstStyle/>
                    <a:p>
                      <a:pPr algn="l" fontAlgn="ctr"/>
                      <a:endParaRPr lang="ru-RU" sz="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358,1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«Управление муниципальным имуществом Таманского сельского поселения Темрюкского района»</a:t>
                      </a:r>
                    </a:p>
                    <a:p>
                      <a:pPr algn="l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7421446"/>
                  </a:ext>
                </a:extLst>
              </a:tr>
              <a:tr h="235040">
                <a:tc vMerge="1">
                  <a:txBody>
                    <a:bodyPr/>
                    <a:lstStyle/>
                    <a:p>
                      <a:pPr algn="l" fontAlgn="ctr"/>
                      <a:endParaRPr lang="ru-RU" sz="6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413,6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Отдельные непрограммные мероприятия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4854897"/>
                  </a:ext>
                </a:extLst>
              </a:tr>
              <a:tr h="183230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оборона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02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03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1094,9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Обеспечение первичного воинского учета на территориях, где отсутствуют военные комиссариаты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83230">
                <a:tc rowSpan="3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безопасность и правоохранительная деятельность 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03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"Противодействие коррупции в Таманском сельском поселении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3609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2187,0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"Обеспечение безопасности населения в Таманском сельском поселении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1743,6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"Пожарная безопасность в Таманском сельском поселении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83230">
                <a:tc rowSpan="3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Национальная экономика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04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09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104126,2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"Ремонт и содержание автомобильных дорог местного значения Таманского сельского поселения Темрюкского района"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3203,0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«Управление муниципальным имуществом Таманского сельского поселения Темрюкского района»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832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20,0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"Поддержка малого и среднего предпринимательства в Таманском сельском поселении Темрюкского района»</a:t>
                      </a:r>
                    </a:p>
                  </a:txBody>
                  <a:tcPr marL="5414" marR="5414" marT="541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61154256"/>
              </p:ext>
            </p:extLst>
          </p:nvPr>
        </p:nvGraphicFramePr>
        <p:xfrm>
          <a:off x="467544" y="764704"/>
          <a:ext cx="8064895" cy="5976659"/>
        </p:xfrm>
        <a:graphic>
          <a:graphicData uri="http://schemas.openxmlformats.org/drawingml/2006/table">
            <a:tbl>
              <a:tblPr/>
              <a:tblGrid>
                <a:gridCol w="8543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3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63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81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397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9844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Направление расходов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Раздел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Подраздел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План, тыс.руб.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Наименование муниципальной программы/</a:t>
                      </a:r>
                      <a:r>
                        <a:rPr lang="ru-RU" sz="6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непрограммного</a:t>
                      </a:r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направления расходов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3247">
                <a:tc rowSpan="8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Жилищно-коммунальное хозяйство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05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02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61,3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"Газификация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8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10284,5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водоснабжения и водоотведения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545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165,0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"Приобретение коммунальной (специализированной) техники автотранспортных средств для нужд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545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03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5900,3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систем наружного освещения, энергосбережения и повышения энергетической эффективности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05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49,2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"Формирование доступной среды жизнедеятельности для инвалидов в Таманском сельском поселении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8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39779,9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"Формирование комфортной городской среды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28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57700,1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"Благоустройство территории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9805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05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142,0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Поощрение победителей смотра-конкурса на звание «Лучший дом» по благоустройству и наведению санитарного порядка в рамках МП «Благоустройство территории Таманского сельского поселения Темрюкского района»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60910"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Образование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07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05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49,9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"Повышение квалификации, обучение муниципальных служащих"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28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07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149,2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«Молодежь Тамани» в Таманском сельском поселении Темрюкского района»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2858"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Культура, кинематография 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08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27140,1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культуры Таманского сельского поселения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7545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3259,9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«Охрана и сохранение объектов историко-культурного наследия, расположенных на территории Таманского сельского поселения Темрюкского района»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75457">
                <a:tc rowSpan="2"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Социальная политика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01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573,3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«Пенсионное обеспечение за выслугу лет лицам, замещавшим муниципальные должности и должности муниципальных служащих Таманского сельского поселения Темрюкского района»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7545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06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500,0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«Поддержка социально-ориентированных некоммерческих организаций, осуществляющих деятельность на территории Таманского сельского поселения Темрюкского района»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2858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Физическая культура и спорт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02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12439,3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МП "Развитие физической культуры и спорта в Таманском сельском поселении Темрюкского района"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111047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Межбюджетные трансферты общего характера бюджетам бюджетной системы Российской Федерации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14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03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110197,5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Расходы на предоставление межбюджетных трансфертов в форме субсидий и иных межбюджетных трансфертов бюджетам бюджетной системы Российской Федерации</a:t>
                      </a:r>
                    </a:p>
                  </a:txBody>
                  <a:tcPr marL="5803" marR="5803" marT="5803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2703</TotalTime>
  <Words>1173</Words>
  <Application>Microsoft Office PowerPoint</Application>
  <PresentationFormat>Экран (4:3)</PresentationFormat>
  <Paragraphs>358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 Narrow</vt:lpstr>
      <vt:lpstr>Calibri</vt:lpstr>
      <vt:lpstr>Constantia</vt:lpstr>
      <vt:lpstr>Times New Roman</vt:lpstr>
      <vt:lpstr>Wingdings 2</vt:lpstr>
      <vt:lpstr>Поток</vt:lpstr>
      <vt:lpstr>Бюджет для граждан отчет за 2022 год</vt:lpstr>
      <vt:lpstr>Исполнение бюджета  Таманского сельского поселения Темрюкского района за 2022 год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gatov</dc:creator>
  <cp:lastModifiedBy>Людмила Куксина</cp:lastModifiedBy>
  <cp:revision>84</cp:revision>
  <cp:lastPrinted>2023-05-19T07:05:38Z</cp:lastPrinted>
  <dcterms:created xsi:type="dcterms:W3CDTF">2020-07-31T13:49:33Z</dcterms:created>
  <dcterms:modified xsi:type="dcterms:W3CDTF">2023-05-19T07:37:39Z</dcterms:modified>
</cp:coreProperties>
</file>