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handoutMasterIdLst>
    <p:handoutMasterId r:id="rId10"/>
  </p:handout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8" d="100"/>
          <a:sy n="88" d="100"/>
        </p:scale>
        <p:origin x="-1267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>
        <c:manualLayout>
          <c:layoutTarget val="inner"/>
          <c:xMode val="edge"/>
          <c:yMode val="edge"/>
          <c:x val="0.16682183824244204"/>
          <c:y val="0.25250498164904023"/>
          <c:w val="0.38408002819092124"/>
          <c:h val="0.6983762350686476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бюджета</c:v>
                </c:pt>
              </c:strCache>
            </c:strRef>
          </c:tx>
          <c:explosion val="25"/>
          <c:dPt>
            <c:idx val="0"/>
            <c:explosion val="41"/>
          </c:dPt>
          <c:dPt>
            <c:idx val="1"/>
            <c:explosion val="0"/>
          </c:dPt>
          <c:dPt>
            <c:idx val="4"/>
            <c:explosion val="17"/>
          </c:dPt>
          <c:dPt>
            <c:idx val="8"/>
            <c:explosion val="1"/>
          </c:dPt>
          <c:dLbls>
            <c:dLbl>
              <c:idx val="0"/>
              <c:layout>
                <c:manualLayout>
                  <c:x val="-1.6975308641975335E-2"/>
                  <c:y val="-0.19089402969396668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600"/>
                    </a:pPr>
                    <a:r>
                      <a:rPr lang="ru-RU" dirty="0" smtClean="0"/>
                      <a:t>НДФЛ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63,8%</a:t>
                    </a:r>
                    <a:endParaRPr lang="ru-RU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1"/>
              <c:showCatName val="1"/>
              <c:showPercent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EA5-40F2-8583-ECED0048DFE2}"/>
                </c:ext>
              </c:extLst>
            </c:dLbl>
            <c:dLbl>
              <c:idx val="1"/>
              <c:layout>
                <c:manualLayout>
                  <c:x val="-2.0927627102167785E-2"/>
                  <c:y val="5.8926685878784343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Акцизы
</a:t>
                    </a:r>
                    <a:r>
                      <a:rPr lang="ru-RU" dirty="0" smtClean="0"/>
                      <a:t>2,6%</a:t>
                    </a:r>
                    <a:endParaRPr lang="ru-RU" dirty="0"/>
                  </a:p>
                </c:rich>
              </c:tx>
              <c:spPr/>
              <c:dLblPos val="bestFit"/>
              <c:showLegendKey val="1"/>
              <c:showCatName val="1"/>
              <c:showPercent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EA5-40F2-8583-ECED0048DFE2}"/>
                </c:ext>
              </c:extLst>
            </c:dLbl>
            <c:dLbl>
              <c:idx val="2"/>
              <c:layout>
                <c:manualLayout>
                  <c:x val="-6.4098133566637558E-2"/>
                  <c:y val="4.1755490999823737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ЕСХН
</a:t>
                    </a:r>
                    <a:r>
                      <a:rPr lang="ru-RU" dirty="0" smtClean="0"/>
                      <a:t>7,1%</a:t>
                    </a:r>
                    <a:endParaRPr lang="ru-RU" dirty="0"/>
                  </a:p>
                </c:rich>
              </c:tx>
              <c:spPr/>
              <c:dLblPos val="bestFit"/>
              <c:showLegendKey val="1"/>
              <c:showCatName val="1"/>
              <c:showPercent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EA5-40F2-8583-ECED0048DFE2}"/>
                </c:ext>
              </c:extLst>
            </c:dLbl>
            <c:dLbl>
              <c:idx val="3"/>
              <c:layout>
                <c:manualLayout>
                  <c:x val="-4.6754520268299793E-2"/>
                  <c:y val="1.0888754852530788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Налог на </a:t>
                    </a:r>
                  </a:p>
                  <a:p>
                    <a:pPr>
                      <a:defRPr sz="1200"/>
                    </a:pPr>
                    <a:r>
                      <a:rPr lang="ru-RU" sz="1200" dirty="0" smtClean="0"/>
                      <a:t>Имущество</a:t>
                    </a:r>
                    <a:r>
                      <a:rPr lang="ru-RU" sz="1200" dirty="0"/>
                      <a:t>
</a:t>
                    </a:r>
                    <a:r>
                      <a:rPr lang="ru-RU" sz="1200" dirty="0" smtClean="0"/>
                      <a:t>1,6%</a:t>
                    </a:r>
                    <a:endParaRPr lang="ru-RU" sz="1200" dirty="0"/>
                  </a:p>
                </c:rich>
              </c:tx>
              <c:spPr/>
              <c:dLblPos val="bestFit"/>
              <c:showLegendKey val="1"/>
              <c:showCatName val="1"/>
              <c:showPercent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AEA5-40F2-8583-ECED0048DFE2}"/>
                </c:ext>
              </c:extLst>
            </c:dLbl>
            <c:dLbl>
              <c:idx val="4"/>
              <c:layout>
                <c:manualLayout>
                  <c:x val="-1.2488456304073105E-2"/>
                  <c:y val="1.3758020406889884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Земельный налог
</a:t>
                    </a:r>
                    <a:r>
                      <a:rPr lang="ru-RU" dirty="0" smtClean="0"/>
                      <a:t>24,0%</a:t>
                    </a:r>
                    <a:endParaRPr lang="ru-RU" dirty="0"/>
                  </a:p>
                </c:rich>
              </c:tx>
              <c:spPr/>
              <c:dLblPos val="bestFit"/>
              <c:showLegendKey val="1"/>
              <c:showCatName val="1"/>
              <c:showPercent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495216049382716"/>
                      <c:h val="0.113870508410470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AEA5-40F2-8583-ECED0048DFE2}"/>
                </c:ext>
              </c:extLst>
            </c:dLbl>
            <c:dLbl>
              <c:idx val="5"/>
              <c:layout>
                <c:manualLayout>
                  <c:x val="-4.9386239914455225E-2"/>
                  <c:y val="-4.0080230722752901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Доходы от использования имущества
</a:t>
                    </a:r>
                    <a:r>
                      <a:rPr lang="ru-RU" sz="1200" dirty="0" smtClean="0"/>
                      <a:t>0,7%</a:t>
                    </a:r>
                    <a:endParaRPr lang="ru-RU" sz="1200" dirty="0"/>
                  </a:p>
                </c:rich>
              </c:tx>
              <c:spPr/>
              <c:dLblPos val="bestFit"/>
              <c:showLegendKey val="1"/>
              <c:showCatName val="1"/>
              <c:showPercent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AEA5-40F2-8583-ECED0048DFE2}"/>
                </c:ext>
              </c:extLst>
            </c:dLbl>
            <c:dLbl>
              <c:idx val="6"/>
              <c:layout>
                <c:manualLayout>
                  <c:x val="-6.7343491785749072E-3"/>
                  <c:y val="8.0704899188132548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Штрафы, санкции, возмещение ущерба
</a:t>
                    </a:r>
                    <a:r>
                      <a:rPr lang="ru-RU" sz="1200" dirty="0" smtClean="0"/>
                      <a:t>0,02%</a:t>
                    </a:r>
                    <a:endParaRPr lang="ru-RU" sz="1200" dirty="0"/>
                  </a:p>
                </c:rich>
              </c:tx>
              <c:spPr/>
              <c:dLblPos val="bestFit"/>
              <c:showLegendKey val="1"/>
              <c:showCatName val="1"/>
              <c:showPercent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AEA5-40F2-8583-ECED0048DFE2}"/>
                </c:ext>
              </c:extLst>
            </c:dLbl>
            <c:dLbl>
              <c:idx val="7"/>
              <c:layout>
                <c:manualLayout>
                  <c:x val="6.4814814814814908E-2"/>
                  <c:y val="-0.1677338403799425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Субвенции </a:t>
                    </a:r>
                  </a:p>
                  <a:p>
                    <a:pPr>
                      <a:defRPr sz="1200"/>
                    </a:pPr>
                    <a:r>
                      <a:rPr lang="ru-RU" sz="1200" dirty="0"/>
                      <a:t>от других бюджетов
0%</a:t>
                    </a:r>
                  </a:p>
                </c:rich>
              </c:tx>
              <c:spPr/>
              <c:dLblPos val="bestFit"/>
              <c:showLegendKey val="1"/>
              <c:showCatName val="1"/>
              <c:showPercent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AEA5-40F2-8583-ECED0048DFE2}"/>
                </c:ext>
              </c:extLst>
            </c:dLbl>
            <c:dLbl>
              <c:idx val="8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EA5-40F2-8583-ECED0048DFE2}"/>
                </c:ext>
              </c:extLst>
            </c:dLbl>
            <c:dLbl>
              <c:idx val="9"/>
              <c:layout>
                <c:manualLayout>
                  <c:x val="0.15432098765432109"/>
                  <c:y val="-2.219698019697289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Безвозмездные поступления 0,2%</a:t>
                    </a:r>
                    <a:endParaRPr lang="ru-RU" dirty="0"/>
                  </a:p>
                </c:rich>
              </c:tx>
              <c:dLblPos val="bestFit"/>
              <c:showLegendKey val="1"/>
              <c:showCatName val="1"/>
              <c:showPercent val="1"/>
              <c:separator>
</c:separator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EA5-40F2-8583-ECED0048DFE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ru-RU"/>
              </a:p>
            </c:txPr>
            <c:dLblPos val="outEnd"/>
            <c:showLegendKey val="1"/>
            <c:showCatName val="1"/>
            <c:showPercent val="1"/>
            <c:separator>
</c:separator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ЕСХН</c:v>
                </c:pt>
                <c:pt idx="3">
                  <c:v>Налог на имущество</c:v>
                </c:pt>
                <c:pt idx="4">
                  <c:v>Земельный налог</c:v>
                </c:pt>
                <c:pt idx="5">
                  <c:v>Доходы от использования имущества</c:v>
                </c:pt>
                <c:pt idx="6">
                  <c:v>Доходы от компенсации затрат</c:v>
                </c:pt>
                <c:pt idx="7">
                  <c:v>Штрафы, санкции, возмещение ущерба</c:v>
                </c:pt>
                <c:pt idx="8">
                  <c:v>Субвенции от других бюджетов</c:v>
                </c:pt>
                <c:pt idx="9">
                  <c:v>Иные межбюджетные трансферты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220570</c:v>
                </c:pt>
                <c:pt idx="1">
                  <c:v>6086.2</c:v>
                </c:pt>
                <c:pt idx="2">
                  <c:v>29000</c:v>
                </c:pt>
                <c:pt idx="3">
                  <c:v>5100</c:v>
                </c:pt>
                <c:pt idx="4">
                  <c:v>53500</c:v>
                </c:pt>
                <c:pt idx="5">
                  <c:v>227.5</c:v>
                </c:pt>
                <c:pt idx="6">
                  <c:v>80</c:v>
                </c:pt>
                <c:pt idx="7">
                  <c:v>200</c:v>
                </c:pt>
                <c:pt idx="8">
                  <c:v>438.9</c:v>
                </c:pt>
                <c:pt idx="9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EA5-40F2-8583-ECED0048DFE2}"/>
            </c:ext>
          </c:extLst>
        </c:ser>
        <c:firstSliceAng val="0"/>
      </c:pieChart>
    </c:plotArea>
    <c:legend>
      <c:legendPos val="r"/>
      <c:layout>
        <c:manualLayout>
          <c:xMode val="edge"/>
          <c:yMode val="edge"/>
          <c:x val="0.69227617381160689"/>
          <c:y val="0.11300482618278886"/>
          <c:w val="0.29537814717604788"/>
          <c:h val="0.85692927675072594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6"/>
  <c:chart>
    <c:title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8.7577038981238545E-2"/>
          <c:y val="0.18726491082144775"/>
          <c:w val="0.44775724215028673"/>
          <c:h val="0.64403803968156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</c:v>
                </c:pt>
              </c:strCache>
            </c:strRef>
          </c:tx>
          <c:explosion val="25"/>
          <c:dPt>
            <c:idx val="3"/>
            <c:explosion val="24"/>
          </c:dPt>
          <c:dLbls>
            <c:dLbl>
              <c:idx val="0"/>
              <c:layout>
                <c:manualLayout>
                  <c:x val="-3.1363067463789307E-2"/>
                  <c:y val="-1.16773593773240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40639,9</a:t>
                    </a:r>
                    <a:endParaRPr lang="en-US" dirty="0"/>
                  </a:p>
                </c:rich>
              </c:tx>
              <c:showLegendKey val="1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9FE-4D19-9542-C8C86D218832}"/>
                </c:ext>
              </c:extLst>
            </c:dLbl>
            <c:dLbl>
              <c:idx val="1"/>
              <c:layout>
                <c:manualLayout>
                  <c:x val="1.1410882667444291E-2"/>
                  <c:y val="-2.2182564640111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1005,2</a:t>
                    </a:r>
                    <a:endParaRPr lang="en-US" dirty="0"/>
                  </a:p>
                </c:rich>
              </c:tx>
              <c:showLegendKey val="1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9FE-4D19-9542-C8C86D218832}"/>
                </c:ext>
              </c:extLst>
            </c:dLbl>
            <c:dLbl>
              <c:idx val="2"/>
              <c:layout>
                <c:manualLayout>
                  <c:x val="7.5541885389326338E-2"/>
                  <c:y val="2.186787064019417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4 010,0</a:t>
                    </a:r>
                    <a:endParaRPr lang="en-US" dirty="0"/>
                  </a:p>
                </c:rich>
              </c:tx>
              <c:showLegendKey val="1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9FE-4D19-9542-C8C86D218832}"/>
                </c:ext>
              </c:extLst>
            </c:dLbl>
            <c:dLbl>
              <c:idx val="3"/>
              <c:layout>
                <c:manualLayout>
                  <c:x val="8.2532565373772855E-3"/>
                  <c:y val="0.1296224668064292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37 079,0</a:t>
                    </a:r>
                    <a:endParaRPr lang="en-US" dirty="0"/>
                  </a:p>
                </c:rich>
              </c:tx>
              <c:showLegendKey val="1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FE-4D19-9542-C8C86D218832}"/>
                </c:ext>
              </c:extLst>
            </c:dLbl>
            <c:dLbl>
              <c:idx val="4"/>
              <c:layout>
                <c:manualLayout>
                  <c:x val="1.6150906483911733E-2"/>
                  <c:y val="1.29368195292877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121 144,7</a:t>
                    </a:r>
                    <a:endParaRPr lang="en-US" dirty="0"/>
                  </a:p>
                </c:rich>
              </c:tx>
              <c:showLegendKey val="1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9FE-4D19-9542-C8C86D218832}"/>
                </c:ext>
              </c:extLst>
            </c:dLbl>
            <c:dLbl>
              <c:idx val="5"/>
              <c:layout>
                <c:manualLayout>
                  <c:x val="-3.6924030329542152E-3"/>
                  <c:y val="9.682777188285796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320,3</a:t>
                    </a:r>
                    <a:endParaRPr lang="en-US" dirty="0"/>
                  </a:p>
                </c:rich>
              </c:tx>
              <c:showLegendKey val="1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FE-4D19-9542-C8C86D218832}"/>
                </c:ext>
              </c:extLst>
            </c:dLbl>
            <c:dLbl>
              <c:idx val="6"/>
              <c:layout>
                <c:manualLayout>
                  <c:x val="1.9444444444444474E-3"/>
                  <c:y val="7.191297245704332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28 754,6</a:t>
                    </a:r>
                    <a:endParaRPr lang="en-US" dirty="0"/>
                  </a:p>
                </c:rich>
              </c:tx>
              <c:showLegendKey val="1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9FE-4D19-9542-C8C86D218832}"/>
                </c:ext>
              </c:extLst>
            </c:dLbl>
            <c:dLbl>
              <c:idx val="7"/>
              <c:layout>
                <c:manualLayout>
                  <c:x val="-1.1608887430737852E-2"/>
                  <c:y val="6.703138460742551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1 120,0</a:t>
                    </a:r>
                    <a:endParaRPr lang="en-US" dirty="0"/>
                  </a:p>
                </c:rich>
              </c:tx>
              <c:showLegendKey val="1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9FE-4D19-9542-C8C86D218832}"/>
                </c:ext>
              </c:extLst>
            </c:dLbl>
            <c:dLbl>
              <c:idx val="8"/>
              <c:layout>
                <c:manualLayout>
                  <c:x val="1.5586419753086448E-3"/>
                  <c:y val="-4.189146935095157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</a:t>
                    </a:r>
                    <a:r>
                      <a:rPr lang="ru-RU" baseline="0" dirty="0" smtClean="0"/>
                      <a:t> 455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endParaRPr lang="en-US" dirty="0"/>
                  </a:p>
                </c:rich>
              </c:tx>
              <c:showLegendKey val="1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9FE-4D19-9542-C8C86D218832}"/>
                </c:ext>
              </c:extLst>
            </c:dLbl>
            <c:dLbl>
              <c:idx val="9"/>
              <c:layout>
                <c:manualLayout>
                  <c:x val="2.3175488480606601E-2"/>
                  <c:y val="-3.280468981992313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98 990,0</a:t>
                    </a:r>
                    <a:endParaRPr lang="en-US" dirty="0"/>
                  </a:p>
                </c:rich>
              </c:tx>
              <c:showLegendKey val="1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9FE-4D19-9542-C8C86D21883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1"/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Культура,  кинематография </c:v>
                </c:pt>
                <c:pt idx="7">
                  <c:v>Социальная политика</c:v>
                </c:pt>
                <c:pt idx="8">
                  <c:v>Физическая культура и спорт</c:v>
                </c:pt>
                <c:pt idx="9">
                  <c:v>Межбюджетные трансферты общего характера бюджетам бюджетной системы Российской Федерации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30804.5</c:v>
                </c:pt>
                <c:pt idx="1">
                  <c:v>1025.5999999999999</c:v>
                </c:pt>
                <c:pt idx="2">
                  <c:v>280</c:v>
                </c:pt>
                <c:pt idx="3">
                  <c:v>74606.2</c:v>
                </c:pt>
                <c:pt idx="4">
                  <c:v>39812.699999999997</c:v>
                </c:pt>
                <c:pt idx="5">
                  <c:v>490</c:v>
                </c:pt>
                <c:pt idx="6">
                  <c:v>25854.1</c:v>
                </c:pt>
                <c:pt idx="7">
                  <c:v>840.2</c:v>
                </c:pt>
                <c:pt idx="8">
                  <c:v>8011.3</c:v>
                </c:pt>
                <c:pt idx="9">
                  <c:v>133478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59FE-4D19-9542-C8C86D218832}"/>
            </c:ext>
          </c:extLst>
        </c:ser>
        <c:firstSliceAng val="0"/>
      </c:pieChart>
    </c:plotArea>
    <c:legend>
      <c:legendPos val="r"/>
      <c:layout>
        <c:manualLayout>
          <c:xMode val="edge"/>
          <c:yMode val="edge"/>
          <c:x val="0.65840502576066851"/>
          <c:y val="0.10047489303065509"/>
          <c:w val="0.33233571498007253"/>
          <c:h val="0.86867095493681035"/>
        </c:manualLayout>
      </c:layout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0F1A-FCF5-4F36-B639-076C9B59832D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D9A69B-ABAB-4B82-AE2D-2669DBC756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73EE87-1DC5-46DD-AE6F-B5E8FA40BCB9}" type="datetimeFigureOut">
              <a:rPr lang="ru-RU" smtClean="0"/>
              <a:pPr/>
              <a:t>27.01.2023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  <a:latin typeface="Arial Narrow" pitchFamily="34" charset="0"/>
              </a:rPr>
              <a:t>Бюджет для граждан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5105400"/>
            <a:ext cx="6400800" cy="1752600"/>
          </a:xfrm>
        </p:spPr>
        <p:txBody>
          <a:bodyPr/>
          <a:lstStyle/>
          <a:p>
            <a:r>
              <a:rPr lang="ru-RU" dirty="0">
                <a:latin typeface="Arial Narrow" pitchFamily="34" charset="0"/>
              </a:rPr>
              <a:t>Таманское сельское поселение </a:t>
            </a:r>
            <a:endParaRPr lang="en-US" dirty="0">
              <a:latin typeface="Arial Narrow" pitchFamily="34" charset="0"/>
            </a:endParaRPr>
          </a:p>
          <a:p>
            <a:r>
              <a:rPr lang="ru-RU" dirty="0">
                <a:latin typeface="Arial Narrow" pitchFamily="34" charset="0"/>
              </a:rPr>
              <a:t>Темрюкского района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548680"/>
            <a:ext cx="8712968" cy="2780928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Бюджет </a:t>
            </a:r>
            <a:br>
              <a:rPr lang="ru-RU" dirty="0">
                <a:solidFill>
                  <a:schemeClr val="tx1"/>
                </a:solidFill>
                <a:latin typeface="Arial Narrow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Таманского сельского поселения Темрюкского района на </a:t>
            </a:r>
            <a:r>
              <a:rPr lang="ru-RU" dirty="0" smtClean="0">
                <a:solidFill>
                  <a:schemeClr val="tx1"/>
                </a:solidFill>
                <a:latin typeface="Arial Narrow" pitchFamily="34" charset="0"/>
              </a:rPr>
              <a:t>2023 </a:t>
            </a:r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год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58496179"/>
              </p:ext>
            </p:extLst>
          </p:nvPr>
        </p:nvGraphicFramePr>
        <p:xfrm>
          <a:off x="467544" y="4221088"/>
          <a:ext cx="820891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444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Доходы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345 519,3 </a:t>
                      </a:r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тыс.руб.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Расходы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345 519,3 тыс.руб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Источники финансирования дефицита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0,0 тыс.руб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817864935"/>
              </p:ext>
            </p:extLst>
          </p:nvPr>
        </p:nvGraphicFramePr>
        <p:xfrm>
          <a:off x="395536" y="404664"/>
          <a:ext cx="8291264" cy="5721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87949097"/>
              </p:ext>
            </p:extLst>
          </p:nvPr>
        </p:nvGraphicFramePr>
        <p:xfrm>
          <a:off x="467543" y="1628800"/>
          <a:ext cx="8226913" cy="4565383"/>
        </p:xfrm>
        <a:graphic>
          <a:graphicData uri="http://schemas.openxmlformats.org/drawingml/2006/table">
            <a:tbl>
              <a:tblPr/>
              <a:tblGrid>
                <a:gridCol w="223224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72073431"/>
                    </a:ext>
                  </a:extLst>
                </a:gridCol>
                <a:gridCol w="95410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8779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дохода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2018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2019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2020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2021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2022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2023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195 209,0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242 913,1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212 574,7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</a:t>
                      </a:r>
                      <a:r>
                        <a:rPr kumimoji="0" lang="ru-RU" sz="14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220 570,0</a:t>
                      </a:r>
                      <a:endParaRPr kumimoji="0" lang="ru-RU" sz="14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     </a:t>
                      </a:r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230 018,3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220 400</a:t>
                      </a:r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,0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5 081,1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5 830,1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 5 479,5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6 086,2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10 050,9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</a:t>
                      </a:r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9 140,7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38 182,3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26 624,3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28 444,0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29 000,0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39 501,7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</a:t>
                      </a:r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24 600,0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имущество физ.лиц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5 158,1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6 957,9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 5 393,0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5 100,0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7 787,6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5 </a:t>
                      </a:r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600,0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Земельный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32 587,5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66 782,1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70 237,8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</a:t>
                      </a:r>
                      <a:r>
                        <a:rPr kumimoji="0" lang="ru-RU" sz="14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53 500,0</a:t>
                      </a:r>
                      <a:endParaRPr kumimoji="0" lang="ru-RU" sz="14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108 732,4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</a:t>
                      </a:r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82 760,2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Неналоговые</a:t>
                      </a:r>
                      <a:r>
                        <a:rPr lang="ru-RU" sz="1400" b="0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доходы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   742,4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   967,7  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    544,0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  </a:t>
                      </a:r>
                      <a:r>
                        <a:rPr kumimoji="0" lang="ru-RU" sz="14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427,5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3 660,6</a:t>
                      </a:r>
                      <a:endParaRPr kumimoji="0" lang="ru-RU" sz="1400" b="0" i="0" u="none" strike="noStrike" kern="1200" dirty="0" smtClean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   </a:t>
                      </a:r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2499,1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25244,5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-1072,9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756,9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50498,2</a:t>
                      </a:r>
                      <a:endParaRPr kumimoji="0" lang="ru-RU" sz="14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739,9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519,3</a:t>
                      </a:r>
                      <a:endParaRPr kumimoji="0" lang="ru-RU" sz="14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226 277,9  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302 204,9  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349 002,3  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323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429,9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1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ru-RU" sz="1400" b="1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400491,4</a:t>
                      </a:r>
                      <a:endParaRPr kumimoji="0" lang="ru-RU" sz="1400" b="1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4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ru-RU" sz="14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345 519,3</a:t>
                      </a:r>
                      <a:endParaRPr kumimoji="0" lang="ru-RU" sz="14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683568" y="476672"/>
            <a:ext cx="7776864" cy="705321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Объем поступлений налоговых и неналоговых</a:t>
            </a:r>
            <a:r>
              <a:rPr kumimoji="0" lang="ru-RU" sz="20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доходов, тыс.руб.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66817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02276601"/>
              </p:ext>
            </p:extLst>
          </p:nvPr>
        </p:nvGraphicFramePr>
        <p:xfrm>
          <a:off x="539552" y="692696"/>
          <a:ext cx="8229600" cy="57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975033168"/>
              </p:ext>
            </p:extLst>
          </p:nvPr>
        </p:nvGraphicFramePr>
        <p:xfrm>
          <a:off x="179512" y="646331"/>
          <a:ext cx="8615803" cy="5804518"/>
        </p:xfrm>
        <a:graphic>
          <a:graphicData uri="http://schemas.openxmlformats.org/drawingml/2006/table">
            <a:tbl>
              <a:tblPr/>
              <a:tblGrid>
                <a:gridCol w="86409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40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648072">
                  <a:extLst>
                    <a:ext uri="{9D8B030D-6E8A-4147-A177-3AD203B41FA5}">
                      <a16:colId xmlns="" xmlns:a16="http://schemas.microsoft.com/office/drawing/2014/main" val="789992873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879778513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1024957266"/>
                    </a:ext>
                  </a:extLst>
                </a:gridCol>
                <a:gridCol w="622915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30243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2019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2021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2022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2023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089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31 447,7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30 237,4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96,2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31 924,0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31 321,7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31 552,5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31 131,6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35123,3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34229,7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97,5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40 639,9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896,5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881,9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954,0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953,2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964,8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964,3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1096,9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1094,9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99,8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1005,2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</a:t>
                      </a:r>
                      <a:r>
                        <a:rPr lang="en-US" sz="800" b="1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 правоохранительная деятельность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4 618,4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4 618,4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6 465,0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6 462,1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1 130,1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710,0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62,8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3987,9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3940,5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98,8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4 010,0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108 833,9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71 748,7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65,9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175 906,1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90 611,6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108 800,5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45 418,7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41,7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117413,5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107349,2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91,4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37 079,0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69 063,2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58 120,7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84,2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111 981,3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89 670,1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174 421,4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148 902,2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85,4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115454,0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114082,3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98,8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121 144,7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449,7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440,8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349,4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314,4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285,9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285,3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99,8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199,2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199,1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99,0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320,3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72 042,4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31 673,1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37 379,7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34 554,1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92,4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26 683,8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26 531,0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99,4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3079545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30400,1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28 754,6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505,4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505,4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940,2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940,2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959,0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959,0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1073,3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1073,3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1 120,0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13 700,7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12 110,3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88,4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11 990,8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11 885,9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</a:t>
                      </a:r>
                      <a:r>
                        <a:rPr kumimoji="0" lang="ru-RU" sz="800" b="0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011,3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9 996,6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12605,6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12439,3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12 455,6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9361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74 975,2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74 975,2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106 644,7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106 644,7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133</a:t>
                      </a:r>
                      <a:r>
                        <a:rPr kumimoji="0" lang="ru-RU" sz="800" b="0" i="0" u="none" strike="noStrike" kern="1200" baseline="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478,0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133 478,0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110197,5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110197,5</a:t>
                      </a:r>
                      <a:endParaRPr kumimoji="0" lang="ru-RU" sz="800" b="0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98 990,0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16836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376 533,0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285 311,8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75,8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484 535,2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373 357,9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77,1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484 535,2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373 357,9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81,6</a:t>
                      </a:r>
                      <a:endParaRPr kumimoji="0" lang="ru-RU" sz="800" b="1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427946,6</a:t>
                      </a:r>
                      <a:endParaRPr kumimoji="0" lang="ru-RU" sz="800" b="1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415005,9</a:t>
                      </a:r>
                      <a:endParaRPr kumimoji="0" lang="ru-RU" sz="800" b="1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 smtClean="0">
                          <a:solidFill>
                            <a:schemeClr val="tx1"/>
                          </a:solidFill>
                          <a:latin typeface="Times New Roman"/>
                          <a:ea typeface="+mn-ea"/>
                          <a:cs typeface="+mn-cs"/>
                        </a:rPr>
                        <a:t>97,0</a:t>
                      </a:r>
                      <a:endParaRPr kumimoji="0" lang="ru-RU" sz="800" b="1" i="0" u="none" strike="noStrike" kern="1200" dirty="0">
                        <a:solidFill>
                          <a:schemeClr val="tx1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345 519,3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>
                <a:solidFill>
                  <a:srgbClr val="000000"/>
                </a:solidFill>
                <a:latin typeface="Times New Roman"/>
              </a:rPr>
              <a:t>Расходы бюджета Таманского сельского поселения Темрюкского района на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2023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год</a:t>
            </a:r>
          </a:p>
        </p:txBody>
      </p:sp>
    </p:spTree>
    <p:extLst>
      <p:ext uri="{BB962C8B-B14F-4D97-AF65-F5344CB8AC3E}">
        <p14:creationId xmlns="" xmlns:p14="http://schemas.microsoft.com/office/powerpoint/2010/main" val="400719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473716438"/>
              </p:ext>
            </p:extLst>
          </p:nvPr>
        </p:nvGraphicFramePr>
        <p:xfrm>
          <a:off x="467544" y="764709"/>
          <a:ext cx="8208909" cy="5434585"/>
        </p:xfrm>
        <a:graphic>
          <a:graphicData uri="http://schemas.openxmlformats.org/drawingml/2006/table">
            <a:tbl>
              <a:tblPr/>
              <a:tblGrid>
                <a:gridCol w="8469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50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32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4294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12067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93092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бюджета Таманского сельского поселения Темрюкского района на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2023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год</a:t>
                      </a: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6602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87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3230">
                <a:tc rowSpan="14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1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1689,3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деятельности высшего должностного лица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7877,1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Мероприятие по реализации муниципальных функций, связанных с муниципальным управлением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943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Осуществление отдельных полномочий Краснодарского края по образованию и организации деятельности административных комиссий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427,1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внешнего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209,9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внутреннего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Резервный фонд администрации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19417,4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Мероприятие по развитию материально-технического обеспечения администрации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5285,4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Мероприятие по обеспечению ведения бухгалтерского учета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2372,9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Мероприятие по обеспечению осуществления закупок товаров, работ и услуг для муниципальных нужд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«Проведение праздников, смотров- конкурсов фестивалей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720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983,0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"Компенсационные выплаты руководителям органов территориальных общественных самоуправлений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информационного общества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архивного дела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220,2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конкурентных способов закупок товаров, работ, услуг для муниципальных нужд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2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1005,2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первичного воинского учета на территориях, где отсутствуют военные комиссариаты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18323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 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"Противодействие коррупции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МП "Обеспечение безопасности населения в Таманском сельском поселении Темрюкского района"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"Пожарная безопасность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18323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35559,0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"Ремонт и содержание автомобильных дорог местного значения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"Поддержка малого и среднего предпринимательства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67544" y="764704"/>
          <a:ext cx="8064895" cy="5976659"/>
        </p:xfrm>
        <a:graphic>
          <a:graphicData uri="http://schemas.openxmlformats.org/drawingml/2006/table">
            <a:tbl>
              <a:tblPr/>
              <a:tblGrid>
                <a:gridCol w="8543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63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637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6810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93970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9844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3247">
                <a:tc rowSpan="8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"Газификация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водоснабжения и водоотведения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5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"Приобретение коммунальной (специализированной) техники автотранспортных средств для нужд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5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7000,0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систем наружного освещения, энергосбережения и повышения энергетической эффективности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605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доступной среды жизнедеятельности для инвалидов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40000,0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комфортной городской среды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62652,7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"Благоустройство территории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98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142,0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Поощрение победителей смотра-конкурса на звание «Лучший дом» по благоустройству и наведению санитарного порядка в рамках МП «Благоустройство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6091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"Повышение квалификации, обучение муниципальных служащих"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270,3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«Молодежь Тамани» в Таманском сельском поселении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5285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27601,6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культуры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75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1000,0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«Охрана и сохранение объектов историко-культурного наследия, расположенных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7545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620,0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«Пенсионное обеспечение за выслугу лет лицам, замещавшим муниципальные должности и должности муниципальных служащих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75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500,0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«Поддержка социально-ориентированных некоммерческих организаций, осуществляющих деятельность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528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12455,6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физической культуры и спорта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11104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98990,0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на предоставление межбюджетных трансфертов в форме субсидий и иных межбюджетных трансфертов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2621</TotalTime>
  <Words>1168</Words>
  <Application>Microsoft Office PowerPoint</Application>
  <PresentationFormat>Экран (4:3)</PresentationFormat>
  <Paragraphs>413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Бюджет для граждан</vt:lpstr>
      <vt:lpstr>Бюджет  Таманского сельского поселения Темрюкского района на 2023 год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gatov</dc:creator>
  <cp:lastModifiedBy>Fin-2</cp:lastModifiedBy>
  <cp:revision>89</cp:revision>
  <dcterms:created xsi:type="dcterms:W3CDTF">2020-07-31T13:49:33Z</dcterms:created>
  <dcterms:modified xsi:type="dcterms:W3CDTF">2023-01-27T13:03:59Z</dcterms:modified>
</cp:coreProperties>
</file>