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1"/>
  </p:handout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Исполнение бюджета по доходам, </a:t>
            </a:r>
            <a:r>
              <a:rPr lang="ru-RU" dirty="0" err="1"/>
              <a:t>тыс.руб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0.22819403651843675"/>
          <c:y val="1.331818811818371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682183824244198"/>
          <c:y val="0.25250498164904001"/>
          <c:w val="0.38408002819092107"/>
          <c:h val="0.698376235068647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explosion val="25"/>
          <c:dPt>
            <c:idx val="0"/>
            <c:bubble3D val="0"/>
            <c:explosion val="41"/>
            <c:extLst>
              <c:ext xmlns:c16="http://schemas.microsoft.com/office/drawing/2014/chart" uri="{C3380CC4-5D6E-409C-BE32-E72D297353CC}">
                <c16:uniqueId val="{00000000-AEA5-40F2-8583-ECED0048DFE2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1-AEA5-40F2-8583-ECED0048DFE2}"/>
              </c:ext>
            </c:extLst>
          </c:dPt>
          <c:dPt>
            <c:idx val="4"/>
            <c:bubble3D val="0"/>
            <c:explosion val="17"/>
            <c:extLst>
              <c:ext xmlns:c16="http://schemas.microsoft.com/office/drawing/2014/chart" uri="{C3380CC4-5D6E-409C-BE32-E72D297353CC}">
                <c16:uniqueId val="{00000004-AEA5-40F2-8583-ECED0048DFE2}"/>
              </c:ext>
            </c:extLst>
          </c:dPt>
          <c:dPt>
            <c:idx val="8"/>
            <c:bubble3D val="0"/>
            <c:explosion val="1"/>
            <c:extLst>
              <c:ext xmlns:c16="http://schemas.microsoft.com/office/drawing/2014/chart" uri="{C3380CC4-5D6E-409C-BE32-E72D297353CC}">
                <c16:uniqueId val="{0000000A-AEA5-40F2-8583-ECED0048DFE2}"/>
              </c:ext>
            </c:extLst>
          </c:dPt>
          <c:dLbls>
            <c:dLbl>
              <c:idx val="0"/>
              <c:layout>
                <c:manualLayout>
                  <c:x val="-1.6975308641975322E-2"/>
                  <c:y val="-0.19089402969396663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/>
                    </a:pPr>
                    <a:r>
                      <a:rPr lang="ru-RU" dirty="0"/>
                      <a:t>НДФЛ
300 968,7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AEA5-40F2-8583-ECED0048DFE2}"/>
                </c:ext>
              </c:extLst>
            </c:dLbl>
            <c:dLbl>
              <c:idx val="1"/>
              <c:layout>
                <c:manualLayout>
                  <c:x val="-2.0927627102167785E-2"/>
                  <c:y val="5.892668587878433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Акцизы
10</a:t>
                    </a:r>
                    <a:r>
                      <a:rPr lang="ru-RU" baseline="0" dirty="0"/>
                      <a:t> 639,6</a:t>
                    </a:r>
                    <a:endParaRPr lang="ru-RU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AEA5-40F2-8583-ECED0048DFE2}"/>
                </c:ext>
              </c:extLst>
            </c:dLbl>
            <c:dLbl>
              <c:idx val="2"/>
              <c:layout>
                <c:manualLayout>
                  <c:x val="-4.772275976256455E-2"/>
                  <c:y val="4.175549099982364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ЕСХН
86 682,6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AEA5-40F2-8583-ECED0048DFE2}"/>
                </c:ext>
              </c:extLst>
            </c:dLbl>
            <c:dLbl>
              <c:idx val="3"/>
              <c:layout>
                <c:manualLayout>
                  <c:x val="-4.6754520268299793E-2"/>
                  <c:y val="1.0888754852530784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Налог на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Имущество
9 507</a:t>
                    </a:r>
                    <a:r>
                      <a:rPr lang="ru-RU" sz="1200" baseline="0" dirty="0"/>
                      <a:t>,2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AEA5-40F2-8583-ECED0048DFE2}"/>
                </c:ext>
              </c:extLst>
            </c:dLbl>
            <c:dLbl>
              <c:idx val="4"/>
              <c:layout>
                <c:manualLayout>
                  <c:x val="-1.2488456304073105E-2"/>
                  <c:y val="1.375802040688988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Земельный налог
76 905,5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495216049382716"/>
                      <c:h val="0.1138705084104707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4-AEA5-40F2-8583-ECED0048DFE2}"/>
                </c:ext>
              </c:extLst>
            </c:dLbl>
            <c:dLbl>
              <c:idx val="5"/>
              <c:layout>
                <c:manualLayout>
                  <c:x val="-4.9386239914455184E-2"/>
                  <c:y val="-4.0080230722752901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Доходы от использования имущества
3 567,8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AEA5-40F2-8583-ECED0048DFE2}"/>
                </c:ext>
              </c:extLst>
            </c:dLbl>
            <c:dLbl>
              <c:idx val="6"/>
              <c:layout>
                <c:manualLayout>
                  <c:x val="-6.7343491785749037E-3"/>
                  <c:y val="8.070489918813243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Штрафы, санкции, возмещение ущерба
614,4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AEA5-40F2-8583-ECED0048DFE2}"/>
                </c:ext>
              </c:extLst>
            </c:dLbl>
            <c:dLbl>
              <c:idx val="7"/>
              <c:layout>
                <c:manualLayout>
                  <c:x val="6.4814814814814853E-2"/>
                  <c:y val="-0.16773384037994246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Субвенции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от других бюджетов
600,7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AEA5-40F2-8583-ECED0048DFE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A5-40F2-8583-ECED0048DFE2}"/>
                </c:ext>
              </c:extLst>
            </c:dLbl>
            <c:dLbl>
              <c:idx val="9"/>
              <c:layout>
                <c:manualLayout>
                  <c:x val="0.15432098765432103"/>
                  <c:y val="-2.219698019697289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Иные МБТ</a:t>
                    </a:r>
                    <a:r>
                      <a:rPr lang="ru-RU" baseline="0" dirty="0"/>
                      <a:t> 2680</a:t>
                    </a:r>
                    <a:r>
                      <a:rPr lang="ru-RU" dirty="0"/>
                      <a:t>,0</a:t>
                    </a: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B-AEA5-40F2-8583-ECED0048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ЕСХН</c:v>
                </c:pt>
                <c:pt idx="3">
                  <c:v>Налог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</c:v>
                </c:pt>
                <c:pt idx="6">
                  <c:v>Доходы от компенсации затрат</c:v>
                </c:pt>
                <c:pt idx="7">
                  <c:v>Штрафы, санкции, возмещение ущерба</c:v>
                </c:pt>
                <c:pt idx="8">
                  <c:v>Субвенции от других бюджетов</c:v>
                </c:pt>
                <c:pt idx="9">
                  <c:v>Иные межбюджетные трансферты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220570</c:v>
                </c:pt>
                <c:pt idx="1">
                  <c:v>6086.2</c:v>
                </c:pt>
                <c:pt idx="2">
                  <c:v>29000</c:v>
                </c:pt>
                <c:pt idx="3">
                  <c:v>5100</c:v>
                </c:pt>
                <c:pt idx="4">
                  <c:v>53500</c:v>
                </c:pt>
                <c:pt idx="5">
                  <c:v>227.5</c:v>
                </c:pt>
                <c:pt idx="6">
                  <c:v>80</c:v>
                </c:pt>
                <c:pt idx="7">
                  <c:v>200</c:v>
                </c:pt>
                <c:pt idx="8">
                  <c:v>438.9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EA5-40F2-8583-ECED0048D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9227617381160689"/>
          <c:y val="0.11300482618278883"/>
          <c:w val="0.29537814717604766"/>
          <c:h val="0.85692927675072572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dirty="0"/>
              <a:t>Исполнение по расходам, </a:t>
            </a:r>
            <a:r>
              <a:rPr lang="ru-RU" dirty="0" err="1"/>
              <a:t>тыс.рублей</a:t>
            </a:r>
            <a:endParaRPr lang="ru-RU" dirty="0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7577038981238545E-2"/>
          <c:y val="0.18726491082144764"/>
          <c:w val="0.44775724215028673"/>
          <c:h val="0.6440380396815598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</c:v>
                </c:pt>
              </c:strCache>
            </c:strRef>
          </c:tx>
          <c:explosion val="25"/>
          <c:dPt>
            <c:idx val="3"/>
            <c:bubble3D val="0"/>
            <c:explosion val="24"/>
            <c:extLst>
              <c:ext xmlns:c16="http://schemas.microsoft.com/office/drawing/2014/chart" uri="{C3380CC4-5D6E-409C-BE32-E72D297353CC}">
                <c16:uniqueId val="{00000003-59FE-4D19-9542-C8C86D218832}"/>
              </c:ext>
            </c:extLst>
          </c:dPt>
          <c:dLbls>
            <c:dLbl>
              <c:idx val="0"/>
              <c:layout>
                <c:manualLayout>
                  <c:x val="-3.1363067463789293E-2"/>
                  <c:y val="-1.167735937732402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57 954,5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59FE-4D19-9542-C8C86D218832}"/>
                </c:ext>
              </c:extLst>
            </c:dLbl>
            <c:dLbl>
              <c:idx val="1"/>
              <c:layout>
                <c:manualLayout>
                  <c:x val="1.1410882667444291E-2"/>
                  <c:y val="-2.21825646401118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1 149,0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59FE-4D19-9542-C8C86D218832}"/>
                </c:ext>
              </c:extLst>
            </c:dLbl>
            <c:dLbl>
              <c:idx val="2"/>
              <c:layout>
                <c:manualLayout>
                  <c:x val="8.1714724895499177E-2"/>
                  <c:y val="2.186792452830184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7 329,5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7902814231554383E-2"/>
                      <c:h val="3.7274633123689727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59FE-4D19-9542-C8C86D218832}"/>
                </c:ext>
              </c:extLst>
            </c:dLbl>
            <c:dLbl>
              <c:idx val="3"/>
              <c:layout>
                <c:manualLayout>
                  <c:x val="8.2532565373772786E-3"/>
                  <c:y val="0.12962246680642914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118 896,5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59FE-4D19-9542-C8C86D218832}"/>
                </c:ext>
              </c:extLst>
            </c:dLbl>
            <c:dLbl>
              <c:idx val="4"/>
              <c:layout>
                <c:manualLayout>
                  <c:x val="1.6150906483911733E-2"/>
                  <c:y val="1.293681952928770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101 052,5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59FE-4D19-9542-C8C86D218832}"/>
                </c:ext>
              </c:extLst>
            </c:dLbl>
            <c:dLbl>
              <c:idx val="5"/>
              <c:layout>
                <c:manualLayout>
                  <c:x val="-3.6924030329542152E-3"/>
                  <c:y val="9.68277718828579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277,81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59FE-4D19-9542-C8C86D218832}"/>
                </c:ext>
              </c:extLst>
            </c:dLbl>
            <c:dLbl>
              <c:idx val="6"/>
              <c:layout>
                <c:manualLayout>
                  <c:x val="1.9444444444444466E-3"/>
                  <c:y val="7.191297245704329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51 371,6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59FE-4D19-9542-C8C86D218832}"/>
                </c:ext>
              </c:extLst>
            </c:dLbl>
            <c:dLbl>
              <c:idx val="7"/>
              <c:layout>
                <c:manualLayout>
                  <c:x val="-1.1608887430737845E-2"/>
                  <c:y val="6.7031384607425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1 249,3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59FE-4D19-9542-C8C86D218832}"/>
                </c:ext>
              </c:extLst>
            </c:dLbl>
            <c:dLbl>
              <c:idx val="8"/>
              <c:layout>
                <c:manualLayout>
                  <c:x val="1.5586419753086443E-3"/>
                  <c:y val="-4.189146935095157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13 681,3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59FE-4D19-9542-C8C86D218832}"/>
                </c:ext>
              </c:extLst>
            </c:dLbl>
            <c:dLbl>
              <c:idx val="9"/>
              <c:layout>
                <c:manualLayout>
                  <c:x val="2.3175488480606601E-2"/>
                  <c:y val="-3.280468981992310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98 990,0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59FE-4D19-9542-C8C86D2188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Культура,  кинематография 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30804.5</c:v>
                </c:pt>
                <c:pt idx="1">
                  <c:v>1025.5999999999999</c:v>
                </c:pt>
                <c:pt idx="2">
                  <c:v>280</c:v>
                </c:pt>
                <c:pt idx="3">
                  <c:v>74606.2</c:v>
                </c:pt>
                <c:pt idx="4">
                  <c:v>39812.699999999997</c:v>
                </c:pt>
                <c:pt idx="5">
                  <c:v>490</c:v>
                </c:pt>
                <c:pt idx="6">
                  <c:v>25854.1</c:v>
                </c:pt>
                <c:pt idx="7">
                  <c:v>840.2</c:v>
                </c:pt>
                <c:pt idx="8">
                  <c:v>8011.3</c:v>
                </c:pt>
                <c:pt idx="9">
                  <c:v>133478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9FE-4D19-9542-C8C86D218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840502576066851"/>
          <c:y val="0.10047489303065509"/>
          <c:w val="0.33233571498007242"/>
          <c:h val="0.86867095493681012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0F1A-FCF5-4F36-B639-076C9B59832D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9A69B-ABAB-4B82-AE2D-2669DBC756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73EE87-1DC5-46DD-AE6F-B5E8FA40BCB9}" type="datetimeFigureOut">
              <a:rPr lang="ru-RU" smtClean="0"/>
              <a:pPr/>
              <a:t>05.02.2024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Бюджет для граждан отчет за 202</a:t>
            </a:r>
            <a:r>
              <a:rPr lang="en-US" b="1" dirty="0">
                <a:solidFill>
                  <a:schemeClr val="tx1"/>
                </a:solidFill>
                <a:latin typeface="Arial Narrow" pitchFamily="34" charset="0"/>
              </a:rPr>
              <a:t>3</a:t>
            </a:r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ru-RU" dirty="0">
                <a:latin typeface="Arial Narrow" pitchFamily="34" charset="0"/>
              </a:rPr>
              <a:t>Таманское сельское поселение </a:t>
            </a:r>
            <a:endParaRPr lang="en-US" dirty="0">
              <a:latin typeface="Arial Narrow" pitchFamily="34" charset="0"/>
            </a:endParaRPr>
          </a:p>
          <a:p>
            <a:r>
              <a:rPr lang="ru-RU" dirty="0">
                <a:latin typeface="Arial Narrow" pitchFamily="34" charset="0"/>
              </a:rPr>
              <a:t>Темрюкского района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12968" cy="2780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Исполнение бюджета </a:t>
            </a:r>
            <a:br>
              <a:rPr lang="ru-RU" dirty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Таманского сельского поселения Темрюкского района за 2023 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138680"/>
              </p:ext>
            </p:extLst>
          </p:nvPr>
        </p:nvGraphicFramePr>
        <p:xfrm>
          <a:off x="467544" y="4221088"/>
          <a:ext cx="8208911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5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1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71466">
                  <a:extLst>
                    <a:ext uri="{9D8B030D-6E8A-4147-A177-3AD203B41FA5}">
                      <a16:colId xmlns:a16="http://schemas.microsoft.com/office/drawing/2014/main" val="18688452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План на 31.12.2023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Исполнение на 31.12.2023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317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Доходы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379 968,0 тыс.руб.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494 441,7 тыс.руб.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Расходы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465 437,3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451 951,9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Источники финансирования дефицита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-85 469,3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42 489,8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988180"/>
              </p:ext>
            </p:extLst>
          </p:nvPr>
        </p:nvGraphicFramePr>
        <p:xfrm>
          <a:off x="395536" y="404664"/>
          <a:ext cx="8291264" cy="572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853574"/>
              </p:ext>
            </p:extLst>
          </p:nvPr>
        </p:nvGraphicFramePr>
        <p:xfrm>
          <a:off x="458543" y="1629273"/>
          <a:ext cx="8226913" cy="4752055"/>
        </p:xfrm>
        <a:graphic>
          <a:graphicData uri="http://schemas.openxmlformats.org/drawingml/2006/table">
            <a:tbl>
              <a:tblPr/>
              <a:tblGrid>
                <a:gridCol w="1737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72073431"/>
                    </a:ext>
                  </a:extLst>
                </a:gridCol>
                <a:gridCol w="1233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7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дохода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2022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первоначальный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2023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на 31.12.2023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2023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Динамика к 2022 году, %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Исполнение, %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230 018,3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220 400</a:t>
                      </a:r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188 835,5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300 968,7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130,8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159,4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10 050,9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9 140,7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9 140,7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10 639,6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105,9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116,4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39 501, 8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24 600,0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86 573,8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86 682,6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219,4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имущество физ.лиц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7 787,6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5 600,0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9 326,7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9 507,2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122,1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Земельный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108 732,4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82 760,2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76 429,2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76 905,5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70,7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</a:t>
                      </a:r>
                      <a:r>
                        <a:rPr lang="ru-RU" sz="1400" b="0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доходы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3 660,6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2 499,1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4 106,5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4 182,3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101,8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739,9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519,3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3 564,3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3 564,3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481,7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400 491,4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345 519,3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379 968,0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494 441,7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123,5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76672"/>
            <a:ext cx="7776864" cy="705321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Объем поступлений налоговых и неналоговых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доходов, тыс.руб.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81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6535380"/>
              </p:ext>
            </p:extLst>
          </p:nvPr>
        </p:nvGraphicFramePr>
        <p:xfrm>
          <a:off x="539552" y="692696"/>
          <a:ext cx="8229600" cy="57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2652660"/>
              </p:ext>
            </p:extLst>
          </p:nvPr>
        </p:nvGraphicFramePr>
        <p:xfrm>
          <a:off x="827584" y="646331"/>
          <a:ext cx="6840760" cy="5752575"/>
        </p:xfrm>
        <a:graphic>
          <a:graphicData uri="http://schemas.openxmlformats.org/drawingml/2006/table">
            <a:tbl>
              <a:tblPr/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24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Динамика,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уточненный,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</a:p>
                    <a:p>
                      <a:pPr algn="ctr" fontAlgn="ctr"/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%.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35 123,3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34 229,7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58 530,0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57 954,5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166,6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169,3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1 096,6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1 094,9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1 153,5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1 149,0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104,9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</a:t>
                      </a:r>
                      <a:r>
                        <a:rPr lang="en-US" sz="8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 правоохранительная деятельность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3 987,9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3 940,5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8 186,1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7 329,5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205,3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186,0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117 413,5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107 349,2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128 308,6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118 896,5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115 454,1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114 082,3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103 689,1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101 052,5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88,6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199,2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199,1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30 795,4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30 400,1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166,8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169,0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1 073,3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1 073,3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116,4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116,4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56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12 605,6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12 439,3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361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110 197,5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110 197,5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683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427 946,6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415 005,8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427 946,6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415 005,8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Расходы бюджета Таманского сельского поселения Темрюкского района на 2023 год</a:t>
            </a:r>
          </a:p>
        </p:txBody>
      </p:sp>
    </p:spTree>
    <p:extLst>
      <p:ext uri="{BB962C8B-B14F-4D97-AF65-F5344CB8AC3E}">
        <p14:creationId xmlns:p14="http://schemas.microsoft.com/office/powerpoint/2010/main" val="40071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7619408"/>
              </p:ext>
            </p:extLst>
          </p:nvPr>
        </p:nvGraphicFramePr>
        <p:xfrm>
          <a:off x="467544" y="764709"/>
          <a:ext cx="8208909" cy="6082747"/>
        </p:xfrm>
        <a:graphic>
          <a:graphicData uri="http://schemas.openxmlformats.org/drawingml/2006/table">
            <a:tbl>
              <a:tblPr/>
              <a:tblGrid>
                <a:gridCol w="846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06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309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бюджета Таманского сельского поселения Темрюкского района по муниципальным программам и непрограммным мероприятиям за 2023 год</a:t>
                      </a: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02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Исполнение, 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230">
                <a:tc rowSpan="16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1649,6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деятельности высшего должностного лица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7827,8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реализации муниципальных функций, связанных с муниципальным управлением)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отдельных полномочий Краснодарского края по образованию и организации деятельности административных комиссий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внешнего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209,9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внутреннего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Резервный фонд администрации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22132,0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развитию материально-технического обеспечения администрации)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5736,7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обеспечению ведения бухгалтерского учета)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2328,8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обеспечению осуществления закупок товаров, работ и услуг для муниципальных нужд)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10705,2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«Проведение праздников, смотров- конкурсов фестивалей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2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1033,0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"Компенсационные выплаты руководителям органов территориальных общественных самоуправлений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310,4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информационного общества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архивного дела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231,0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конкурентных способов закупок товаров, работ,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504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5232,3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7421446"/>
                  </a:ext>
                </a:extLst>
              </a:tr>
              <a:tr h="23504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Отдельные непрограммные мероприятия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854897"/>
                  </a:ext>
                </a:extLst>
              </a:tr>
              <a:tr h="1832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1149,0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первичного воинского учета на территориях, где отсутствуют военные комиссариаты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"Противодействие коррупции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4821,7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"Обеспечение безопасности населения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2497,8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"Пожарная безопасность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117421,6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"Ремонт и содержание автомобильных дорог местного значения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1454,7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"Поддержка малого и среднего предпринимательства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872991"/>
              </p:ext>
            </p:extLst>
          </p:nvPr>
        </p:nvGraphicFramePr>
        <p:xfrm>
          <a:off x="467544" y="764704"/>
          <a:ext cx="8280920" cy="5832648"/>
        </p:xfrm>
        <a:graphic>
          <a:graphicData uri="http://schemas.openxmlformats.org/drawingml/2006/table">
            <a:tbl>
              <a:tblPr/>
              <a:tblGrid>
                <a:gridCol w="877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86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88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90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242">
                <a:tc rowSpan="10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"Газификация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4230,7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водоснабжения и водоотведения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38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14482,9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"Приобретение коммунальной (специализированной) техники автотранспортных средств для нужд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38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8444,5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систем наружного освещения, энергосбережения и повышения энергетической эффективности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2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доступной среды жизнедеятельности для инвалидов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4595,8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комфортной городской среды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68145,9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"Благоустройство территории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12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119,5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Поощрение победителей смотра-конкурса на звание «Лучший дом» по благоустройству и наведению санитарного порядка в рамках МП «Благоустройство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6129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953,2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Предоставление субсидий муниципальным унитарным предприятиям Таманского сельского поселения Темрюкского района на финансовое обеспечение затрат, необходимых для погашения просроченной кредиторской задолженности, в целях предупреждения банкротства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8840805"/>
                  </a:ext>
                </a:extLst>
              </a:tr>
              <a:tr h="76129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17,7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Финансовое обеспечение части полномочий по решению вопросов местного значения Таманского сельского поселения Темрюкского района в части принятия решения о сносе самовольной постройки, решения о сносе самовольной постройки или приведении ее в соответствие с установленными требованиями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633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44514373-3C61-4AEF-8BDD-185BC16422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585558"/>
              </p:ext>
            </p:extLst>
          </p:nvPr>
        </p:nvGraphicFramePr>
        <p:xfrm>
          <a:off x="431540" y="980728"/>
          <a:ext cx="8280920" cy="2975378"/>
        </p:xfrm>
        <a:graphic>
          <a:graphicData uri="http://schemas.openxmlformats.org/drawingml/2006/table">
            <a:tbl>
              <a:tblPr/>
              <a:tblGrid>
                <a:gridCol w="877226">
                  <a:extLst>
                    <a:ext uri="{9D8B030D-6E8A-4147-A177-3AD203B41FA5}">
                      <a16:colId xmlns:a16="http://schemas.microsoft.com/office/drawing/2014/main" val="2887891938"/>
                    </a:ext>
                  </a:extLst>
                </a:gridCol>
                <a:gridCol w="150290">
                  <a:extLst>
                    <a:ext uri="{9D8B030D-6E8A-4147-A177-3AD203B41FA5}">
                      <a16:colId xmlns:a16="http://schemas.microsoft.com/office/drawing/2014/main" val="382648428"/>
                    </a:ext>
                  </a:extLst>
                </a:gridCol>
                <a:gridCol w="365920">
                  <a:extLst>
                    <a:ext uri="{9D8B030D-6E8A-4147-A177-3AD203B41FA5}">
                      <a16:colId xmlns:a16="http://schemas.microsoft.com/office/drawing/2014/main" val="3397964360"/>
                    </a:ext>
                  </a:extLst>
                </a:gridCol>
                <a:gridCol w="788680">
                  <a:extLst>
                    <a:ext uri="{9D8B030D-6E8A-4147-A177-3AD203B41FA5}">
                      <a16:colId xmlns:a16="http://schemas.microsoft.com/office/drawing/2014/main" val="446306303"/>
                    </a:ext>
                  </a:extLst>
                </a:gridCol>
                <a:gridCol w="6098804">
                  <a:extLst>
                    <a:ext uri="{9D8B030D-6E8A-4147-A177-3AD203B41FA5}">
                      <a16:colId xmlns:a16="http://schemas.microsoft.com/office/drawing/2014/main" val="651257849"/>
                    </a:ext>
                  </a:extLst>
                </a:gridCol>
              </a:tblGrid>
              <a:tr h="232391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развитию материально-технического обеспечения администрации)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6519397"/>
                  </a:ext>
                </a:extLst>
              </a:tr>
              <a:tr h="2097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45,8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"Повышение квалификации, обучение муниципальных служащих"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5546096"/>
                  </a:ext>
                </a:extLst>
              </a:tr>
              <a:tr h="209772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223,2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«Молодежь Тамани» в Таманском сельском поселении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3090894"/>
                  </a:ext>
                </a:extLst>
              </a:tr>
              <a:tr h="20977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47791,9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культуры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718730"/>
                  </a:ext>
                </a:extLst>
              </a:tr>
              <a:tr h="3114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3579,8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«Охрана и сохранение объектов историко-культурного наследия, расположенных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8914855"/>
                  </a:ext>
                </a:extLst>
              </a:tr>
              <a:tr h="31148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649,3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«Пенсионное обеспечение за выслугу лет лицам, замещавшим муниципальные должности и должности муниципальных служащих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3762817"/>
                  </a:ext>
                </a:extLst>
              </a:tr>
              <a:tr h="3114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«Поддержка социально-ориентированных некоммерческих организаций, осуществляющих деятельность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964581"/>
                  </a:ext>
                </a:extLst>
              </a:tr>
              <a:tr h="2097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13681,3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физической культуры и спорта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782117"/>
                  </a:ext>
                </a:extLst>
              </a:tr>
              <a:tr h="9217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98990,0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предоставление межбюджетных трансфертов в форме субсидий и иных межбюджетных трансфертов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0575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17239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2893</TotalTime>
  <Words>1347</Words>
  <Application>Microsoft Office PowerPoint</Application>
  <PresentationFormat>Экран (4:3)</PresentationFormat>
  <Paragraphs>365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 Narrow</vt:lpstr>
      <vt:lpstr>Calibri</vt:lpstr>
      <vt:lpstr>Constantia</vt:lpstr>
      <vt:lpstr>Times New Roman</vt:lpstr>
      <vt:lpstr>Wingdings 2</vt:lpstr>
      <vt:lpstr>Поток</vt:lpstr>
      <vt:lpstr>Бюджет для граждан отчет за 2023 год</vt:lpstr>
      <vt:lpstr>Исполнение бюджета  Таманского сельского поселения Темрюкского района за 2023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gatov</dc:creator>
  <cp:lastModifiedBy>Таманского поселения Администрация</cp:lastModifiedBy>
  <cp:revision>88</cp:revision>
  <cp:lastPrinted>2023-05-19T07:05:38Z</cp:lastPrinted>
  <dcterms:created xsi:type="dcterms:W3CDTF">2020-07-31T13:49:33Z</dcterms:created>
  <dcterms:modified xsi:type="dcterms:W3CDTF">2024-02-05T06:46:20Z</dcterms:modified>
</cp:coreProperties>
</file>