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10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6682183824244204"/>
          <c:y val="0.25250498164904023"/>
          <c:w val="0.38408002819092124"/>
          <c:h val="0.6983762350686476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бюджета</c:v>
                </c:pt>
              </c:strCache>
            </c:strRef>
          </c:tx>
          <c:explosion val="25"/>
          <c:dPt>
            <c:idx val="0"/>
            <c:bubble3D val="0"/>
            <c:explosion val="41"/>
            <c:extLst>
              <c:ext xmlns:c16="http://schemas.microsoft.com/office/drawing/2014/chart" uri="{C3380CC4-5D6E-409C-BE32-E72D297353CC}">
                <c16:uniqueId val="{00000000-AEA5-40F2-8583-ECED0048DFE2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1-AEA5-40F2-8583-ECED0048DFE2}"/>
              </c:ext>
            </c:extLst>
          </c:dPt>
          <c:dPt>
            <c:idx val="4"/>
            <c:bubble3D val="0"/>
            <c:explosion val="17"/>
            <c:extLst>
              <c:ext xmlns:c16="http://schemas.microsoft.com/office/drawing/2014/chart" uri="{C3380CC4-5D6E-409C-BE32-E72D297353CC}">
                <c16:uniqueId val="{00000004-AEA5-40F2-8583-ECED0048DFE2}"/>
              </c:ext>
            </c:extLst>
          </c:dPt>
          <c:dPt>
            <c:idx val="8"/>
            <c:bubble3D val="0"/>
            <c:explosion val="1"/>
            <c:extLst>
              <c:ext xmlns:c16="http://schemas.microsoft.com/office/drawing/2014/chart" uri="{C3380CC4-5D6E-409C-BE32-E72D297353CC}">
                <c16:uniqueId val="{0000000A-AEA5-40F2-8583-ECED0048DFE2}"/>
              </c:ext>
            </c:extLst>
          </c:dPt>
          <c:dLbls>
            <c:dLbl>
              <c:idx val="0"/>
              <c:layout>
                <c:manualLayout>
                  <c:x val="-9.049850541485592E-2"/>
                  <c:y val="-0.2730228564227661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A5-40F2-8583-ECED0048DFE2}"/>
                </c:ext>
              </c:extLst>
            </c:dLbl>
            <c:dLbl>
              <c:idx val="1"/>
              <c:layout>
                <c:manualLayout>
                  <c:x val="-2.0927627102167785E-2"/>
                  <c:y val="5.8926685878784343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A5-40F2-8583-ECED0048DFE2}"/>
                </c:ext>
              </c:extLst>
            </c:dLbl>
            <c:dLbl>
              <c:idx val="2"/>
              <c:layout>
                <c:manualLayout>
                  <c:x val="-6.4098133566637558E-2"/>
                  <c:y val="4.1755490999823737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A5-40F2-8583-ECED0048DFE2}"/>
                </c:ext>
              </c:extLst>
            </c:dLbl>
            <c:dLbl>
              <c:idx val="3"/>
              <c:layout>
                <c:manualLayout>
                  <c:x val="-4.6754520268299793E-2"/>
                  <c:y val="1.0888754852530788E-3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A5-40F2-8583-ECED0048DFE2}"/>
                </c:ext>
              </c:extLst>
            </c:dLbl>
            <c:dLbl>
              <c:idx val="4"/>
              <c:layout>
                <c:manualLayout>
                  <c:x val="-1.2488456304073105E-2"/>
                  <c:y val="1.3758020406889884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95216049382716"/>
                      <c:h val="0.113870508410470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AEA5-40F2-8583-ECED0048DFE2}"/>
                </c:ext>
              </c:extLst>
            </c:dLbl>
            <c:dLbl>
              <c:idx val="5"/>
              <c:layout>
                <c:manualLayout>
                  <c:x val="-0.16579788075738516"/>
                  <c:y val="-0.12664845349094703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A5-40F2-8583-ECED0048DFE2}"/>
                </c:ext>
              </c:extLst>
            </c:dLbl>
            <c:dLbl>
              <c:idx val="6"/>
              <c:layout>
                <c:manualLayout>
                  <c:x val="-6.9535356732097778E-2"/>
                  <c:y val="6.294731503055398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A5-40F2-8583-ECED0048DFE2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A5-40F2-8583-ECED0048DFE2}"/>
                </c:ext>
              </c:extLst>
            </c:dLbl>
            <c:dLbl>
              <c:idx val="8"/>
              <c:layout>
                <c:manualLayout>
                  <c:x val="-0.10567399614823506"/>
                  <c:y val="-0.245914750662370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EA5-40F2-8583-ECED0048DFE2}"/>
                </c:ext>
              </c:extLst>
            </c:dLbl>
            <c:dLbl>
              <c:idx val="9"/>
              <c:layout>
                <c:manualLayout>
                  <c:x val="0.21252682341317314"/>
                  <c:y val="-0.14206067326062627"/>
                </c:manualLayout>
              </c:layout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EA5-40F2-8583-ECED0048DFE2}"/>
                </c:ext>
              </c:extLst>
            </c:dLbl>
            <c:dLbl>
              <c:idx val="10"/>
              <c:layout>
                <c:manualLayout>
                  <c:x val="0"/>
                  <c:y val="-0.12874248514244258"/>
                </c:manualLayout>
              </c:layout>
              <c:dLblPos val="bestFit"/>
              <c:showLegendKey val="1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E8-4C6F-B3AD-2283AA218D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НДФЛ</c:v>
                </c:pt>
                <c:pt idx="1">
                  <c:v>Акцизы</c:v>
                </c:pt>
                <c:pt idx="2">
                  <c:v>ЕСХН</c:v>
                </c:pt>
                <c:pt idx="3">
                  <c:v>Налог на имущество</c:v>
                </c:pt>
                <c:pt idx="4">
                  <c:v>Земельный налог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</c:v>
                </c:pt>
                <c:pt idx="7">
                  <c:v>Штрафы, санкции, возмещение ущерба</c:v>
                </c:pt>
                <c:pt idx="8">
                  <c:v>Субвенции от других бюджетов</c:v>
                </c:pt>
                <c:pt idx="9">
                  <c:v>Субсидии</c:v>
                </c:pt>
                <c:pt idx="10">
                  <c:v>Туристический налог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458604.95699999999</c:v>
                </c:pt>
                <c:pt idx="1">
                  <c:v>11468.9</c:v>
                </c:pt>
                <c:pt idx="2">
                  <c:v>43888</c:v>
                </c:pt>
                <c:pt idx="3">
                  <c:v>11094</c:v>
                </c:pt>
                <c:pt idx="4">
                  <c:v>141311</c:v>
                </c:pt>
                <c:pt idx="5">
                  <c:v>156</c:v>
                </c:pt>
                <c:pt idx="6">
                  <c:v>760.3</c:v>
                </c:pt>
                <c:pt idx="7">
                  <c:v>98.1</c:v>
                </c:pt>
                <c:pt idx="8">
                  <c:v>1220.7</c:v>
                </c:pt>
                <c:pt idx="9">
                  <c:v>151798</c:v>
                </c:pt>
                <c:pt idx="10">
                  <c:v>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EA5-40F2-8583-ECED0048D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9227617381160689"/>
          <c:y val="0.11300482618278886"/>
          <c:w val="0.29537814717604788"/>
          <c:h val="0.8569292767507259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7577038981238545E-2"/>
          <c:y val="0.18726491082144775"/>
          <c:w val="0.44775724215028673"/>
          <c:h val="0.6440380396815600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</c:v>
                </c:pt>
              </c:strCache>
            </c:strRef>
          </c:tx>
          <c:explosion val="25"/>
          <c:dPt>
            <c:idx val="3"/>
            <c:bubble3D val="0"/>
            <c:explosion val="24"/>
            <c:extLst>
              <c:ext xmlns:c16="http://schemas.microsoft.com/office/drawing/2014/chart" uri="{C3380CC4-5D6E-409C-BE32-E72D297353CC}">
                <c16:uniqueId val="{00000003-59FE-4D19-9542-C8C86D218832}"/>
              </c:ext>
            </c:extLst>
          </c:dPt>
          <c:dLbls>
            <c:dLbl>
              <c:idx val="0"/>
              <c:layout>
                <c:manualLayout>
                  <c:x val="-3.1363067463789307E-2"/>
                  <c:y val="-1.167735937732402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50419,4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FE-4D19-9542-C8C86D218832}"/>
                </c:ext>
              </c:extLst>
            </c:dLbl>
            <c:dLbl>
              <c:idx val="1"/>
              <c:layout>
                <c:manualLayout>
                  <c:x val="1.1410882667444291E-2"/>
                  <c:y val="-2.2182564640111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1252,3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FE-4D19-9542-C8C86D218832}"/>
                </c:ext>
              </c:extLst>
            </c:dLbl>
            <c:dLbl>
              <c:idx val="2"/>
              <c:layout>
                <c:manualLayout>
                  <c:x val="7.5541885389326338E-2"/>
                  <c:y val="2.186787064019417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6830,0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FE-4D19-9542-C8C86D218832}"/>
                </c:ext>
              </c:extLst>
            </c:dLbl>
            <c:dLbl>
              <c:idx val="3"/>
              <c:layout>
                <c:manualLayout>
                  <c:x val="8.2532565373772855E-3"/>
                  <c:y val="0.1296224668064292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79221,3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FE-4D19-9542-C8C86D218832}"/>
                </c:ext>
              </c:extLst>
            </c:dLbl>
            <c:dLbl>
              <c:idx val="4"/>
              <c:layout>
                <c:manualLayout>
                  <c:x val="1.6150906483911733E-2"/>
                  <c:y val="1.29368195292877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155177,8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FE-4D19-9542-C8C86D218832}"/>
                </c:ext>
              </c:extLst>
            </c:dLbl>
            <c:dLbl>
              <c:idx val="5"/>
              <c:layout>
                <c:manualLayout>
                  <c:x val="-3.6924030329542152E-3"/>
                  <c:y val="9.682777188285796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320,3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FE-4D19-9542-C8C86D218832}"/>
                </c:ext>
              </c:extLst>
            </c:dLbl>
            <c:dLbl>
              <c:idx val="6"/>
              <c:layout>
                <c:manualLayout>
                  <c:x val="1.9444444444444474E-3"/>
                  <c:y val="7.191297245704332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31247,8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FE-4D19-9542-C8C86D218832}"/>
                </c:ext>
              </c:extLst>
            </c:dLbl>
            <c:dLbl>
              <c:idx val="7"/>
              <c:layout>
                <c:manualLayout>
                  <c:x val="-1.1608887430737852E-2"/>
                  <c:y val="6.703138460742551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1101,8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FE-4D19-9542-C8C86D218832}"/>
                </c:ext>
              </c:extLst>
            </c:dLbl>
            <c:dLbl>
              <c:idx val="8"/>
              <c:layout>
                <c:manualLayout>
                  <c:x val="1.5586419753086448E-3"/>
                  <c:y val="-4.189146935095157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14893,6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FE-4D19-9542-C8C86D218832}"/>
                </c:ext>
              </c:extLst>
            </c:dLbl>
            <c:dLbl>
              <c:idx val="9"/>
              <c:layout>
                <c:manualLayout>
                  <c:x val="2.3175488480606601E-2"/>
                  <c:y val="-3.28046898199231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170684,1</a:t>
                    </a:r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FE-4D19-9542-C8C86D218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 общего характера бюджетам бюджетной системы Российской Федерации</c:v>
                </c:pt>
              </c:strCache>
            </c:strRef>
          </c:cat>
          <c:val>
            <c:numRef>
              <c:f>Лист1!$B$2:$B$11</c:f>
              <c:numCache>
                <c:formatCode>#,##0.0</c:formatCode>
                <c:ptCount val="10"/>
                <c:pt idx="0">
                  <c:v>54908.2</c:v>
                </c:pt>
                <c:pt idx="1">
                  <c:v>1667.7</c:v>
                </c:pt>
                <c:pt idx="2">
                  <c:v>1230</c:v>
                </c:pt>
                <c:pt idx="3">
                  <c:v>153052.5</c:v>
                </c:pt>
                <c:pt idx="4">
                  <c:v>400039.1</c:v>
                </c:pt>
                <c:pt idx="5">
                  <c:v>597.9</c:v>
                </c:pt>
                <c:pt idx="6">
                  <c:v>36089.699999999997</c:v>
                </c:pt>
                <c:pt idx="7">
                  <c:v>1256.7</c:v>
                </c:pt>
                <c:pt idx="8">
                  <c:v>17392.099999999999</c:v>
                </c:pt>
                <c:pt idx="9">
                  <c:v>198180.8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FE-4D19-9542-C8C86D218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840502576066851"/>
          <c:y val="0.10047489303065509"/>
          <c:w val="0.33233571498007253"/>
          <c:h val="0.86867095493681035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20F1A-FCF5-4F36-B639-076C9B59832D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386364"/>
            <a:ext cx="2929837" cy="4941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9A69B-ABAB-4B82-AE2D-2669DBC756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73EE87-1DC5-46DD-AE6F-B5E8FA40BCB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A1AB79-E226-4EBB-9D1E-2FB5253D367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Arial Narrow" pitchFamily="34" charset="0"/>
              </a:rPr>
              <a:t>Бюджет для граждан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105400"/>
            <a:ext cx="6400800" cy="1752600"/>
          </a:xfrm>
        </p:spPr>
        <p:txBody>
          <a:bodyPr/>
          <a:lstStyle/>
          <a:p>
            <a:r>
              <a:rPr lang="ru-RU" dirty="0">
                <a:latin typeface="Arial Narrow" pitchFamily="34" charset="0"/>
              </a:rPr>
              <a:t>Таманское сельское поселение </a:t>
            </a:r>
            <a:endParaRPr lang="en-US" dirty="0">
              <a:latin typeface="Arial Narrow" pitchFamily="34" charset="0"/>
            </a:endParaRPr>
          </a:p>
          <a:p>
            <a:r>
              <a:rPr lang="ru-RU" dirty="0">
                <a:latin typeface="Arial Narrow" pitchFamily="34" charset="0"/>
              </a:rPr>
              <a:t>Темрюкского муниципального района</a:t>
            </a:r>
          </a:p>
          <a:p>
            <a:r>
              <a:rPr lang="ru-RU" dirty="0">
                <a:latin typeface="Arial Narrow" pitchFamily="34" charset="0"/>
              </a:rPr>
              <a:t>Краснодарского края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8712968" cy="2780928"/>
          </a:xfrm>
        </p:spPr>
        <p:txBody>
          <a:bodyPr>
            <a:normAutofit/>
          </a:bodyPr>
          <a:lstStyle/>
          <a:p>
            <a:pPr algn="l"/>
            <a:r>
              <a:rPr lang="ru-RU" sz="4000" dirty="0">
                <a:solidFill>
                  <a:schemeClr val="tx1"/>
                </a:solidFill>
                <a:latin typeface="Arial Narrow" pitchFamily="34" charset="0"/>
              </a:rPr>
              <a:t>Бюджет </a:t>
            </a:r>
            <a:br>
              <a:rPr lang="ru-RU" sz="4000" dirty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4000" dirty="0">
                <a:solidFill>
                  <a:schemeClr val="tx1"/>
                </a:solidFill>
                <a:latin typeface="Arial Narrow" pitchFamily="34" charset="0"/>
              </a:rPr>
              <a:t>Таманского сельского поселения Темрюкского муниципального района Краснодарского края на 2026 год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88914"/>
              </p:ext>
            </p:extLst>
          </p:nvPr>
        </p:nvGraphicFramePr>
        <p:xfrm>
          <a:off x="467544" y="4221088"/>
          <a:ext cx="820891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Доходы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864 414,7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тыс.руб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.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Расходы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864 414,7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тыс.руб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Источники финансирования дефицита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0,0 тыс.руб.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646265"/>
              </p:ext>
            </p:extLst>
          </p:nvPr>
        </p:nvGraphicFramePr>
        <p:xfrm>
          <a:off x="395536" y="404664"/>
          <a:ext cx="8291264" cy="5721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027644"/>
              </p:ext>
            </p:extLst>
          </p:nvPr>
        </p:nvGraphicFramePr>
        <p:xfrm>
          <a:off x="467543" y="1628800"/>
          <a:ext cx="8226913" cy="5026311"/>
        </p:xfrm>
        <a:graphic>
          <a:graphicData uri="http://schemas.openxmlformats.org/drawingml/2006/table">
            <a:tbl>
              <a:tblPr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72073431"/>
                    </a:ext>
                  </a:extLst>
                </a:gridCol>
                <a:gridCol w="9541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7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дохода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2021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2022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2023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2024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2025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 2026 год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доходы физических лиц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</a:t>
                      </a:r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220 570,0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</a:t>
                      </a:r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230 018,3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300 968,7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411 645,2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609 294,9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458 605,0</a:t>
                      </a:r>
                      <a:endParaRPr kumimoji="0" lang="ru-RU" sz="14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Акцизы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  6 086,2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10 050,9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10 639,6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10 672,4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10 187,3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11 468,9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Туристический налог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1 100,4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996,0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0889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Единый сельскохозяйственный налог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29 000,0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39 501,7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86 682,6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42 609,8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112 352,6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  43 888,0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 на имущество физ.лиц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  5 100,0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7 787,6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9 507,2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10 308,4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13 162,7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11 094,0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Земельный налог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53 500,0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108 732,4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76 905,5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95 198,8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177 910,8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141 311,0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Неналоговые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доходы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427,5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3 660,6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4 182,3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10 042,2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5 751,7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14 088,0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Безвозмездные поступления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50498,2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739,9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3 564,3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280 757,7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903,5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182 963,8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323</a:t>
                      </a:r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429,9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   400 491,4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494 441,7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861 234,5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930 664,4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864 414,7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83568" y="476672"/>
            <a:ext cx="7776864" cy="705321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Объем поступлений налоговых и неналоговых</a:t>
            </a:r>
            <a:r>
              <a:rPr kumimoji="0" lang="ru-RU" sz="2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доходов, тыс.руб.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81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486432"/>
              </p:ext>
            </p:extLst>
          </p:nvPr>
        </p:nvGraphicFramePr>
        <p:xfrm>
          <a:off x="539552" y="692696"/>
          <a:ext cx="8229600" cy="57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419947"/>
              </p:ext>
            </p:extLst>
          </p:nvPr>
        </p:nvGraphicFramePr>
        <p:xfrm>
          <a:off x="179512" y="646331"/>
          <a:ext cx="8615803" cy="5804518"/>
        </p:xfrm>
        <a:graphic>
          <a:graphicData uri="http://schemas.openxmlformats.org/drawingml/2006/table">
            <a:tbl>
              <a:tblPr/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78999287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87977851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024957266"/>
                    </a:ext>
                  </a:extLst>
                </a:gridCol>
                <a:gridCol w="622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024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Направление расходов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Раздел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План, тыс.руб.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Исполнено, %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Исполнено, %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Исполнено, %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Исполнено, %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35123,3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34229,7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58 530,0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57 954,5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55856,5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55305,8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68343,2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67996,4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54908,2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1096,9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1094,9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1 153,5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1 149,0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1177,8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1177,5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1345,4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1344,8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1667,7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</a:t>
                      </a:r>
                      <a:r>
                        <a:rPr lang="en-US" sz="8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 правоохранительная деятельность 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3987,9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3940,5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8 186,1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7 329,5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7396,3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7395,6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21665,1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21663,2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1230,0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117413,5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107349,2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128 308,6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118 896,5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259730,2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242657,3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410966,7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350859,9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153052,5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115454,0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114082,3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103 689,1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101 052,5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290297,0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289551,1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243240,4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230050,4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400039,1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199,2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199,1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277,8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277,8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335,0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335,0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562,8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562,8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597,9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 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3079545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30400,1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51 371,7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51 371,6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50938,6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50908,0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93456,2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93456,1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36089,7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1073,3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1073,3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1 249,3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1 249,3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1101,8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1101,8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1172,7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1172,6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1256,7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12605,6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12439,3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13 681,3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13 681,3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15230,0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15230,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17026,6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17026,6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17392,1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361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110197,5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110197,5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0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98 990,0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98 990,0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132987,3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132987,3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170684,1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170684,1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198180,8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683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РАСХОДОВ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1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427946,6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1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415005,9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800" b="1" i="0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97,0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427 946,6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415 005,8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1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815050,5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796649,4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1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1 028463,3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954817,0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864414,7</a:t>
                      </a:r>
                    </a:p>
                  </a:txBody>
                  <a:tcPr marL="6651" marR="6651" marT="6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0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b="1" dirty="0">
                <a:solidFill>
                  <a:srgbClr val="000000"/>
                </a:solidFill>
                <a:latin typeface="Times New Roman"/>
              </a:rPr>
              <a:t>Расходы бюджета Таманского сельского поселения Темрюкского муниципального района Краснодарского края</a:t>
            </a:r>
          </a:p>
        </p:txBody>
      </p:sp>
    </p:spTree>
    <p:extLst>
      <p:ext uri="{BB962C8B-B14F-4D97-AF65-F5344CB8AC3E}">
        <p14:creationId xmlns:p14="http://schemas.microsoft.com/office/powerpoint/2010/main" val="400719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628188"/>
              </p:ext>
            </p:extLst>
          </p:nvPr>
        </p:nvGraphicFramePr>
        <p:xfrm>
          <a:off x="323528" y="404664"/>
          <a:ext cx="8208909" cy="6351790"/>
        </p:xfrm>
        <a:graphic>
          <a:graphicData uri="http://schemas.openxmlformats.org/drawingml/2006/table">
            <a:tbl>
              <a:tblPr/>
              <a:tblGrid>
                <a:gridCol w="846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9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309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бюджета Таманского сельского поселения Темрюкского муниципального района Краснодарского края на 2026 год</a:t>
                      </a: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602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14" marR="5414" marT="541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Направление расходов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Раздел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Подраздел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</a:t>
                      </a: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муниципальной программы/</a:t>
                      </a:r>
                      <a:r>
                        <a:rPr lang="ru-RU" sz="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непрограммного</a:t>
                      </a: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направления расходов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230">
                <a:tc rowSpan="16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01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02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2356,8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деятельности высшего должностного лица Таманского сельского поселения Темрюкского муниципального района Краснодарского края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04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10442,1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"Создание условий для эффективного функционирования системы органов местного самоуправления в Таманском сельском поселении Темрюкского муниципального района Краснодарского края» (Мероприятие по реализации муниципальных функций, связанных с муниципальным управлением)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Осуществление отдельных полномочий Краснодарского края по образованию и организации деятельности административных комиссий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836,3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Реализация полномочий при осуществлении внешнего финансового муниципального контроля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267,0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Реализация полномочий при осуществлении внутреннего финансового муниципального контроля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07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4029,2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проведения выборов и референдумов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122040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Резервный фонд администрации Таманского сельского поселения Темрюкского муниципального района Краснодарского края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23537,5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"Создание условий для эффективного функционирования системы органов местного самоуправления в Таманском сельском поселении Темрюкского муниципального района Краснодарского края» (Мероприятие по развитию материально-технического обеспечения администрации)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6384,3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МП "Создание условий для эффективного функционирования системы органов местного самоуправления в Таманском сельском поселении Темрюкского муниципального района Краснодарского края» (Мероприятие по обеспечению ведения бухгалтерского учета)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2608,4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"Создание условий для эффективного функционирования системы органов местного самоуправления в Таманском сельском поселении Темрюкского муниципального района Краснодарского края» (Мероприятие по обеспечению осуществления закупок товаров, работ и услуг для муниципальных нужд)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«Проведение праздников, смотров- конкурсов фестивалей в Таманском сельском поселении Темрюкского муниципального района Краснодарского края»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1529,0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"Компенсационные выплаты руководителям органов территориальных общественных самоуправлений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информационного общества в Таманском сельском поселении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архивного дела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234,6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Реализация полномочий при осуществлении конкурентных способов закупок товаров, работ, услуг для муниципальных нужд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7098">
                <a:tc vMerge="1">
                  <a:txBody>
                    <a:bodyPr/>
                    <a:lstStyle/>
                    <a:p>
                      <a:pPr algn="l" fontAlgn="ctr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«Управление муниципальным имуществом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187053"/>
                  </a:ext>
                </a:extLst>
              </a:tr>
              <a:tr h="1832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1667,7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323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 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"Пожарная безопасность в Таманском сельском поселении Темрюкского муниципального района Краснодарского края"</a:t>
                      </a:r>
                    </a:p>
                    <a:p>
                      <a:pPr algn="l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6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</a:t>
                      </a:r>
                    </a:p>
                    <a:p>
                      <a:endParaRPr lang="ru-RU" dirty="0"/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"Противодействие коррупции в Таманском сельском поселении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0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400,0</a:t>
                      </a:r>
                    </a:p>
                  </a:txBody>
                  <a:tcPr marL="5414" marR="5414" marT="5414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"Обеспечение безопасности населения в Таманском сельском поселении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3230">
                <a:tc rowSpan="5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04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05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эпизоотического ветеринарно-санитарного благополучия Таманского сельского поселения Темрюкского муниципального района Краснодарского края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8965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pPr algn="l" fontAlgn="ctr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09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228457,3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"Ремонт и содержание автомобильных дорог местного значения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«Управление муниципальным имуществом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20,0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"Поддержка малого и среднего предпринимательства в Таманском сельском поселении Темрюкского муниципального района Краснодарского края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3230">
                <a:tc vMerge="1">
                  <a:txBody>
                    <a:bodyPr/>
                    <a:lstStyle/>
                    <a:p>
                      <a:pPr algn="l" fontAlgn="ctr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0,4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Финансовое обеспечение передаваемых полномочий по созданию условий для обеспечения жителей Таманского сельского поселения Темрюкского муниципального района Краснодарского края услугами общественного питания, торговли и бытового обслуживания</a:t>
                      </a:r>
                    </a:p>
                  </a:txBody>
                  <a:tcPr marL="5414" marR="5414" marT="54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1430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748474"/>
              </p:ext>
            </p:extLst>
          </p:nvPr>
        </p:nvGraphicFramePr>
        <p:xfrm>
          <a:off x="467544" y="764704"/>
          <a:ext cx="8064895" cy="5686189"/>
        </p:xfrm>
        <a:graphic>
          <a:graphicData uri="http://schemas.openxmlformats.org/drawingml/2006/table">
            <a:tbl>
              <a:tblPr/>
              <a:tblGrid>
                <a:gridCol w="8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9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84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Направление расходов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Раздел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Подраздел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План, тыс.руб.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муниципальной программы/</a:t>
                      </a:r>
                      <a:r>
                        <a:rPr lang="ru-RU" sz="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непрограммного</a:t>
                      </a: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направления расходов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247">
                <a:tc rowSpan="9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05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"Газификация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водоснабжения и водоотведения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"Приобретение коммунальной (специализированной) техники автотранспортных средств для нужд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10500,0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систем наружного освещения, энергосбережения и повышения энергетической эффективности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"Формирование доступной среды жизнедеятельности для инвалидов в Таманском сельском поселении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326000,0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"Формирование комфортной городской среды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116154,7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"Благоустройство территории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5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05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Поощрение победителей смотра-конкурса на звание «Лучший дом» по благоустройству и наведению санитарного порядка в рамках МП «Благоустройство территории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7311">
                <a:tc vMerge="1">
                  <a:txBody>
                    <a:bodyPr/>
                    <a:lstStyle/>
                    <a:p>
                      <a:pPr algn="l" fontAlgn="ctr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145,9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Финансовое обеспечение части полномочий по решению вопросов местного значения Таманского сельского поселения Темрюкского муниципального района Краснодарского края в части принятия решения о сносе самовольной постройки, решения о сносе самовольной постройки или приведении ее в соответствие с установленными требованиями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695029"/>
                  </a:ext>
                </a:extLst>
              </a:tr>
              <a:tr h="16091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07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05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"Повышение квалификации, обучение муниципальных служащих"</a:t>
                      </a:r>
                    </a:p>
                    <a:p>
                      <a:pPr algn="l" fontAlgn="ctr"/>
                      <a:endParaRPr lang="ru-RU" sz="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07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547,9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«Молодежь Тамани» в Таманском сельском поселении Темрюкского муниципального района Краснодарского края»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85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 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01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38301,7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культуры Таманского сельского поселения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«Охрана и сохранение объектов историко-культурного наследия, расположенных на территории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406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01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772,7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«Пенсионное обеспечение за выслугу лет лицам, замещавшим муниципальные должности и должности муниципальных служащих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Социальное обеспечение населения (Оказание поддержки Почетным гражданам Таманского сельского поселения Темрюкского муниципального района Краснодарского края)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648671"/>
                  </a:ext>
                </a:extLst>
              </a:tr>
              <a:tr h="177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06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400,0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«Поддержка социально-ориентированных некоммерческих организаций, осуществляющих деятельность на территории Таманского сельского поселения Темрюкского муниципального района Краснодарского края»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8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02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17392,1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МП "Развитие физической культуры и спорта в Таманском сельском поселении Темрюкского муниципального района Краснодарского края"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110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03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198180,8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предоставление межбюджетных трансфертов в форме субсидий и иных межбюджетных трансфертов бюджетам бюджетной системы Российской Федерации</a:t>
                      </a:r>
                    </a:p>
                  </a:txBody>
                  <a:tcPr marL="5803" marR="5803" marT="5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2834</TotalTime>
  <Words>1446</Words>
  <Application>Microsoft Office PowerPoint</Application>
  <PresentationFormat>Экран (4:3)</PresentationFormat>
  <Paragraphs>426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 Narrow</vt:lpstr>
      <vt:lpstr>Calibri</vt:lpstr>
      <vt:lpstr>Constantia</vt:lpstr>
      <vt:lpstr>Times New Roman</vt:lpstr>
      <vt:lpstr>Wingdings 2</vt:lpstr>
      <vt:lpstr>Поток</vt:lpstr>
      <vt:lpstr>Бюджет для граждан</vt:lpstr>
      <vt:lpstr>Бюджет  Таманского сельского поселения Темрюкского муниципального района Краснодарского края на 2026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gatov</dc:creator>
  <cp:lastModifiedBy>Людмила Куксина</cp:lastModifiedBy>
  <cp:revision>95</cp:revision>
  <cp:lastPrinted>2024-02-02T12:14:45Z</cp:lastPrinted>
  <dcterms:created xsi:type="dcterms:W3CDTF">2020-07-31T13:49:33Z</dcterms:created>
  <dcterms:modified xsi:type="dcterms:W3CDTF">2026-01-29T05:51:10Z</dcterms:modified>
</cp:coreProperties>
</file>