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8" r:id="rId1"/>
  </p:sldMasterIdLst>
  <p:handoutMasterIdLst>
    <p:handoutMasterId r:id="rId10"/>
  </p:handoutMasterIdLst>
  <p:sldIdLst>
    <p:sldId id="256" r:id="rId2"/>
    <p:sldId id="257" r:id="rId3"/>
    <p:sldId id="258" r:id="rId4"/>
    <p:sldId id="261" r:id="rId5"/>
    <p:sldId id="259" r:id="rId6"/>
    <p:sldId id="260" r:id="rId7"/>
    <p:sldId id="262" r:id="rId8"/>
    <p:sldId id="263" r:id="rId9"/>
  </p:sldIdLst>
  <p:sldSz cx="9144000" cy="6858000" type="screen4x3"/>
  <p:notesSz cx="6761163" cy="9882188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>
      <p:cViewPr varScale="1">
        <p:scale>
          <a:sx n="114" d="100"/>
          <a:sy n="114" d="100"/>
        </p:scale>
        <p:origin x="612" y="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overlay val="0"/>
    </c:title>
    <c:autoTitleDeleted val="0"/>
    <c:plotArea>
      <c:layout>
        <c:manualLayout>
          <c:layoutTarget val="inner"/>
          <c:xMode val="edge"/>
          <c:yMode val="edge"/>
          <c:x val="0.16682183824244204"/>
          <c:y val="0.25250498164904023"/>
          <c:w val="0.38408002819092124"/>
          <c:h val="0.69837623506864765"/>
        </c:manualLayout>
      </c:layout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Доходы бюджета</c:v>
                </c:pt>
              </c:strCache>
            </c:strRef>
          </c:tx>
          <c:explosion val="25"/>
          <c:dPt>
            <c:idx val="0"/>
            <c:bubble3D val="0"/>
            <c:explosion val="41"/>
            <c:extLst>
              <c:ext xmlns:c16="http://schemas.microsoft.com/office/drawing/2014/chart" uri="{C3380CC4-5D6E-409C-BE32-E72D297353CC}">
                <c16:uniqueId val="{00000000-AEA5-40F2-8583-ECED0048DFE2}"/>
              </c:ext>
            </c:extLst>
          </c:dPt>
          <c:dPt>
            <c:idx val="1"/>
            <c:bubble3D val="0"/>
            <c:explosion val="0"/>
            <c:extLst>
              <c:ext xmlns:c16="http://schemas.microsoft.com/office/drawing/2014/chart" uri="{C3380CC4-5D6E-409C-BE32-E72D297353CC}">
                <c16:uniqueId val="{00000001-AEA5-40F2-8583-ECED0048DFE2}"/>
              </c:ext>
            </c:extLst>
          </c:dPt>
          <c:dPt>
            <c:idx val="4"/>
            <c:bubble3D val="0"/>
            <c:explosion val="17"/>
            <c:extLst>
              <c:ext xmlns:c16="http://schemas.microsoft.com/office/drawing/2014/chart" uri="{C3380CC4-5D6E-409C-BE32-E72D297353CC}">
                <c16:uniqueId val="{00000004-AEA5-40F2-8583-ECED0048DFE2}"/>
              </c:ext>
            </c:extLst>
          </c:dPt>
          <c:dPt>
            <c:idx val="8"/>
            <c:bubble3D val="0"/>
            <c:explosion val="1"/>
            <c:extLst>
              <c:ext xmlns:c16="http://schemas.microsoft.com/office/drawing/2014/chart" uri="{C3380CC4-5D6E-409C-BE32-E72D297353CC}">
                <c16:uniqueId val="{0000000A-AEA5-40F2-8583-ECED0048DFE2}"/>
              </c:ext>
            </c:extLst>
          </c:dPt>
          <c:dLbls>
            <c:dLbl>
              <c:idx val="0"/>
              <c:layout>
                <c:manualLayout>
                  <c:x val="-1.6975308641975335E-2"/>
                  <c:y val="-0.19089402969396668"/>
                </c:manualLayout>
              </c:layout>
              <c:tx>
                <c:rich>
                  <a:bodyPr wrap="square" lIns="38100" tIns="19050" rIns="38100" bIns="19050" anchor="ctr">
                    <a:spAutoFit/>
                  </a:bodyPr>
                  <a:lstStyle/>
                  <a:p>
                    <a:pPr>
                      <a:defRPr sz="1600"/>
                    </a:pPr>
                    <a:r>
                      <a:rPr lang="ru-RU" dirty="0"/>
                      <a:t>НДФЛ
70,5%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dLblPos val="bestFit"/>
              <c:showLegendKey val="1"/>
              <c:showVal val="0"/>
              <c:showCatName val="1"/>
              <c:showSerName val="0"/>
              <c:showPercent val="1"/>
              <c:showBubbleSize val="0"/>
              <c:separator>
</c:separator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AEA5-40F2-8583-ECED0048DFE2}"/>
                </c:ext>
              </c:extLst>
            </c:dLbl>
            <c:dLbl>
              <c:idx val="1"/>
              <c:layout>
                <c:manualLayout>
                  <c:x val="-2.0927627102167785E-2"/>
                  <c:y val="5.8926685878784343E-2"/>
                </c:manualLayout>
              </c:layout>
              <c:tx>
                <c:rich>
                  <a:bodyPr/>
                  <a:lstStyle/>
                  <a:p>
                    <a:pPr>
                      <a:defRPr sz="1200"/>
                    </a:pPr>
                    <a:r>
                      <a:rPr lang="ru-RU" dirty="0"/>
                      <a:t>Акцизы
2,0%</a:t>
                    </a:r>
                  </a:p>
                </c:rich>
              </c:tx>
              <c:spPr/>
              <c:dLblPos val="bestFit"/>
              <c:showLegendKey val="1"/>
              <c:showVal val="0"/>
              <c:showCatName val="1"/>
              <c:showSerName val="0"/>
              <c:showPercent val="1"/>
              <c:showBubbleSize val="0"/>
              <c:separator>
</c:separator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AEA5-40F2-8583-ECED0048DFE2}"/>
                </c:ext>
              </c:extLst>
            </c:dLbl>
            <c:dLbl>
              <c:idx val="2"/>
              <c:layout>
                <c:manualLayout>
                  <c:x val="-6.4098133566637558E-2"/>
                  <c:y val="4.1755490999823737E-2"/>
                </c:manualLayout>
              </c:layout>
              <c:tx>
                <c:rich>
                  <a:bodyPr/>
                  <a:lstStyle/>
                  <a:p>
                    <a:pPr>
                      <a:defRPr sz="1200"/>
                    </a:pPr>
                    <a:r>
                      <a:rPr lang="ru-RU" dirty="0"/>
                      <a:t>ЕСХН
8,4%</a:t>
                    </a:r>
                  </a:p>
                </c:rich>
              </c:tx>
              <c:spPr/>
              <c:dLblPos val="bestFit"/>
              <c:showLegendKey val="1"/>
              <c:showVal val="0"/>
              <c:showCatName val="1"/>
              <c:showSerName val="0"/>
              <c:showPercent val="1"/>
              <c:showBubbleSize val="0"/>
              <c:separator>
</c:separator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AEA5-40F2-8583-ECED0048DFE2}"/>
                </c:ext>
              </c:extLst>
            </c:dLbl>
            <c:dLbl>
              <c:idx val="3"/>
              <c:layout>
                <c:manualLayout>
                  <c:x val="-4.6754520268299793E-2"/>
                  <c:y val="1.0888754852530788E-3"/>
                </c:manualLayout>
              </c:layout>
              <c:tx>
                <c:rich>
                  <a:bodyPr/>
                  <a:lstStyle/>
                  <a:p>
                    <a:pPr>
                      <a:defRPr sz="1200"/>
                    </a:pPr>
                    <a:r>
                      <a:rPr lang="ru-RU" sz="1200" dirty="0"/>
                      <a:t>Налог на </a:t>
                    </a:r>
                  </a:p>
                  <a:p>
                    <a:pPr>
                      <a:defRPr sz="1200"/>
                    </a:pPr>
                    <a:r>
                      <a:rPr lang="ru-RU" sz="1200" dirty="0"/>
                      <a:t>Имущество
2,0%</a:t>
                    </a:r>
                  </a:p>
                </c:rich>
              </c:tx>
              <c:spPr/>
              <c:dLblPos val="bestFit"/>
              <c:showLegendKey val="1"/>
              <c:showVal val="0"/>
              <c:showCatName val="1"/>
              <c:showSerName val="0"/>
              <c:showPercent val="1"/>
              <c:showBubbleSize val="0"/>
              <c:separator>
</c:separator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AEA5-40F2-8583-ECED0048DFE2}"/>
                </c:ext>
              </c:extLst>
            </c:dLbl>
            <c:dLbl>
              <c:idx val="4"/>
              <c:layout>
                <c:manualLayout>
                  <c:x val="-1.2488456304073105E-2"/>
                  <c:y val="1.3758020406889884E-2"/>
                </c:manualLayout>
              </c:layout>
              <c:tx>
                <c:rich>
                  <a:bodyPr/>
                  <a:lstStyle/>
                  <a:p>
                    <a:pPr>
                      <a:defRPr sz="1200"/>
                    </a:pPr>
                    <a:r>
                      <a:rPr lang="ru-RU" dirty="0"/>
                      <a:t>Земельный налог
15,3%</a:t>
                    </a:r>
                  </a:p>
                </c:rich>
              </c:tx>
              <c:spPr/>
              <c:dLblPos val="bestFit"/>
              <c:showLegendKey val="1"/>
              <c:showVal val="0"/>
              <c:showCatName val="1"/>
              <c:showSerName val="0"/>
              <c:showPercent val="1"/>
              <c:showBubbleSize val="0"/>
              <c:separator>
</c:separator>
              <c:extLst>
                <c:ext xmlns:c15="http://schemas.microsoft.com/office/drawing/2012/chart" uri="{CE6537A1-D6FC-4f65-9D91-7224C49458BB}">
                  <c15:layout>
                    <c:manualLayout>
                      <c:w val="0.1495216049382716"/>
                      <c:h val="0.11387050841047074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4-AEA5-40F2-8583-ECED0048DFE2}"/>
                </c:ext>
              </c:extLst>
            </c:dLbl>
            <c:dLbl>
              <c:idx val="5"/>
              <c:layout>
                <c:manualLayout>
                  <c:x val="-4.9386239914455225E-2"/>
                  <c:y val="-4.0080230722752901E-2"/>
                </c:manualLayout>
              </c:layout>
              <c:tx>
                <c:rich>
                  <a:bodyPr/>
                  <a:lstStyle/>
                  <a:p>
                    <a:pPr>
                      <a:defRPr sz="1200"/>
                    </a:pPr>
                    <a:r>
                      <a:rPr lang="ru-RU" sz="1200" dirty="0"/>
                      <a:t>Доходы от использования имущества
1,7%</a:t>
                    </a:r>
                  </a:p>
                </c:rich>
              </c:tx>
              <c:spPr/>
              <c:dLblPos val="bestFit"/>
              <c:showLegendKey val="1"/>
              <c:showVal val="0"/>
              <c:showCatName val="1"/>
              <c:showSerName val="0"/>
              <c:showPercent val="1"/>
              <c:showBubbleSize val="0"/>
              <c:separator>
</c:separator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AEA5-40F2-8583-ECED0048DFE2}"/>
                </c:ext>
              </c:extLst>
            </c:dLbl>
            <c:dLbl>
              <c:idx val="6"/>
              <c:layout>
                <c:manualLayout>
                  <c:x val="-6.7343491785749072E-3"/>
                  <c:y val="8.0704899188132548E-2"/>
                </c:manualLayout>
              </c:layout>
              <c:tx>
                <c:rich>
                  <a:bodyPr/>
                  <a:lstStyle/>
                  <a:p>
                    <a:pPr>
                      <a:defRPr sz="1200"/>
                    </a:pPr>
                    <a:r>
                      <a:rPr lang="ru-RU" sz="1200" dirty="0"/>
                      <a:t>Штрафы, санкции, возмещение ущерба
0,01%</a:t>
                    </a:r>
                  </a:p>
                </c:rich>
              </c:tx>
              <c:spPr/>
              <c:dLblPos val="bestFit"/>
              <c:showLegendKey val="1"/>
              <c:showVal val="0"/>
              <c:showCatName val="1"/>
              <c:showSerName val="0"/>
              <c:showPercent val="1"/>
              <c:showBubbleSize val="0"/>
              <c:separator>
</c:separator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AEA5-40F2-8583-ECED0048DFE2}"/>
                </c:ext>
              </c:extLst>
            </c:dLbl>
            <c:dLbl>
              <c:idx val="7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AEA5-40F2-8583-ECED0048DFE2}"/>
                </c:ext>
              </c:extLst>
            </c:dLbl>
            <c:dLbl>
              <c:idx val="8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A-AEA5-40F2-8583-ECED0048DFE2}"/>
                </c:ext>
              </c:extLst>
            </c:dLbl>
            <c:dLbl>
              <c:idx val="9"/>
              <c:layout>
                <c:manualLayout>
                  <c:x val="0.15432098765432109"/>
                  <c:y val="-2.2196980196972898E-2"/>
                </c:manualLayout>
              </c:layout>
              <c:tx>
                <c:rich>
                  <a:bodyPr/>
                  <a:lstStyle/>
                  <a:p>
                    <a:r>
                      <a:rPr lang="ru-RU" dirty="0"/>
                      <a:t>Безвозмездные</a:t>
                    </a:r>
                    <a:r>
                      <a:rPr lang="ru-RU" baseline="0" dirty="0"/>
                      <a:t> поступления 0</a:t>
                    </a:r>
                    <a:r>
                      <a:rPr lang="ru-RU" dirty="0"/>
                      <a:t>,2%</a:t>
                    </a:r>
                  </a:p>
                </c:rich>
              </c:tx>
              <c:dLblPos val="bestFit"/>
              <c:showLegendKey val="1"/>
              <c:showVal val="0"/>
              <c:showCatName val="1"/>
              <c:showSerName val="0"/>
              <c:showPercent val="1"/>
              <c:showBubbleSize val="0"/>
              <c:separator>
</c:separator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B-AEA5-40F2-8583-ECED0048DFE2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1200"/>
                </a:pPr>
                <a:endParaRPr lang="ru-RU"/>
              </a:p>
            </c:txPr>
            <c:dLblPos val="outEnd"/>
            <c:showLegendKey val="1"/>
            <c:showVal val="0"/>
            <c:showCatName val="1"/>
            <c:showSerName val="0"/>
            <c:showPercent val="1"/>
            <c:showBubbleSize val="0"/>
            <c:separator>
</c:separator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Лист1!$A$2:$A$11</c:f>
              <c:strCache>
                <c:ptCount val="10"/>
                <c:pt idx="0">
                  <c:v>НДФЛ</c:v>
                </c:pt>
                <c:pt idx="1">
                  <c:v>Акцизы</c:v>
                </c:pt>
                <c:pt idx="2">
                  <c:v>ЕСХН</c:v>
                </c:pt>
                <c:pt idx="3">
                  <c:v>Налог на имущество</c:v>
                </c:pt>
                <c:pt idx="4">
                  <c:v>Земельный налог</c:v>
                </c:pt>
                <c:pt idx="5">
                  <c:v>Доходы от использования имущества</c:v>
                </c:pt>
                <c:pt idx="6">
                  <c:v>Доходы от компенсации затрат</c:v>
                </c:pt>
                <c:pt idx="7">
                  <c:v>Штрафы, санкции, возмещение ущерба</c:v>
                </c:pt>
                <c:pt idx="8">
                  <c:v>Субвенции от других бюджетов</c:v>
                </c:pt>
                <c:pt idx="9">
                  <c:v>Безвозмездные поступления</c:v>
                </c:pt>
              </c:strCache>
            </c:strRef>
          </c:cat>
          <c:val>
            <c:numRef>
              <c:f>Лист1!$B$2:$B$11</c:f>
              <c:numCache>
                <c:formatCode>General</c:formatCode>
                <c:ptCount val="10"/>
                <c:pt idx="0">
                  <c:v>220570</c:v>
                </c:pt>
                <c:pt idx="1">
                  <c:v>6086.2</c:v>
                </c:pt>
                <c:pt idx="2">
                  <c:v>29000</c:v>
                </c:pt>
                <c:pt idx="3">
                  <c:v>5100</c:v>
                </c:pt>
                <c:pt idx="4">
                  <c:v>53500</c:v>
                </c:pt>
                <c:pt idx="5">
                  <c:v>227.5</c:v>
                </c:pt>
                <c:pt idx="6">
                  <c:v>80</c:v>
                </c:pt>
                <c:pt idx="7">
                  <c:v>200</c:v>
                </c:pt>
                <c:pt idx="8">
                  <c:v>438.9</c:v>
                </c:pt>
                <c:pt idx="9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AEA5-40F2-8583-ECED0048DFE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legend>
      <c:legendPos val="r"/>
      <c:layout>
        <c:manualLayout>
          <c:xMode val="edge"/>
          <c:yMode val="edge"/>
          <c:x val="0.69227617381160689"/>
          <c:y val="0.11300482618278886"/>
          <c:w val="0.29537814717604788"/>
          <c:h val="0.85692927675072594"/>
        </c:manualLayout>
      </c:layout>
      <c:overlay val="0"/>
      <c:txPr>
        <a:bodyPr/>
        <a:lstStyle/>
        <a:p>
          <a:pPr>
            <a:defRPr sz="1200"/>
          </a:pPr>
          <a:endParaRPr lang="ru-RU"/>
        </a:p>
      </c:txPr>
    </c:legend>
    <c:plotVisOnly val="1"/>
    <c:dispBlanksAs val="zero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26"/>
    </mc:Choice>
    <mc:Fallback>
      <c:style val="26"/>
    </mc:Fallback>
  </mc:AlternateContent>
  <c:chart>
    <c:title>
      <c:overlay val="0"/>
      <c:txPr>
        <a:bodyPr/>
        <a:lstStyle/>
        <a:p>
          <a:pPr>
            <a:defRPr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title>
    <c:autoTitleDeleted val="0"/>
    <c:plotArea>
      <c:layout>
        <c:manualLayout>
          <c:layoutTarget val="inner"/>
          <c:xMode val="edge"/>
          <c:yMode val="edge"/>
          <c:x val="8.7577038981238545E-2"/>
          <c:y val="0.18726491082144775"/>
          <c:w val="0.44775724215028673"/>
          <c:h val="0.64403803968156004"/>
        </c:manualLayout>
      </c:layout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Расходы бюджета</c:v>
                </c:pt>
              </c:strCache>
            </c:strRef>
          </c:tx>
          <c:explosion val="25"/>
          <c:dPt>
            <c:idx val="3"/>
            <c:bubble3D val="0"/>
            <c:explosion val="24"/>
            <c:extLst>
              <c:ext xmlns:c16="http://schemas.microsoft.com/office/drawing/2014/chart" uri="{C3380CC4-5D6E-409C-BE32-E72D297353CC}">
                <c16:uniqueId val="{00000003-59FE-4D19-9542-C8C86D218832}"/>
              </c:ext>
            </c:extLst>
          </c:dPt>
          <c:dLbls>
            <c:dLbl>
              <c:idx val="0"/>
              <c:layout>
                <c:manualLayout>
                  <c:x val="-3.1363067463789307E-2"/>
                  <c:y val="-1.1677359377324021E-2"/>
                </c:manualLayout>
              </c:layout>
              <c:tx>
                <c:rich>
                  <a:bodyPr/>
                  <a:lstStyle/>
                  <a:p>
                    <a:r>
                      <a:rPr lang="en-US" dirty="0"/>
                      <a:t>50419,4</a:t>
                    </a:r>
                  </a:p>
                </c:rich>
              </c:tx>
              <c:showLegendKey val="1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59FE-4D19-9542-C8C86D218832}"/>
                </c:ext>
              </c:extLst>
            </c:dLbl>
            <c:dLbl>
              <c:idx val="1"/>
              <c:layout>
                <c:manualLayout>
                  <c:x val="1.1410882667444291E-2"/>
                  <c:y val="-2.218256464011183E-2"/>
                </c:manualLayout>
              </c:layout>
              <c:tx>
                <c:rich>
                  <a:bodyPr/>
                  <a:lstStyle/>
                  <a:p>
                    <a:r>
                      <a:rPr lang="en-US" dirty="0"/>
                      <a:t>1252,3</a:t>
                    </a:r>
                  </a:p>
                </c:rich>
              </c:tx>
              <c:showLegendKey val="1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59FE-4D19-9542-C8C86D218832}"/>
                </c:ext>
              </c:extLst>
            </c:dLbl>
            <c:dLbl>
              <c:idx val="2"/>
              <c:layout>
                <c:manualLayout>
                  <c:x val="7.5541885389326338E-2"/>
                  <c:y val="2.1867870640194173E-2"/>
                </c:manualLayout>
              </c:layout>
              <c:tx>
                <c:rich>
                  <a:bodyPr/>
                  <a:lstStyle/>
                  <a:p>
                    <a:r>
                      <a:rPr lang="en-US" dirty="0"/>
                      <a:t>6830,0</a:t>
                    </a:r>
                  </a:p>
                </c:rich>
              </c:tx>
              <c:showLegendKey val="1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59FE-4D19-9542-C8C86D218832}"/>
                </c:ext>
              </c:extLst>
            </c:dLbl>
            <c:dLbl>
              <c:idx val="3"/>
              <c:layout>
                <c:manualLayout>
                  <c:x val="8.2532565373772855E-3"/>
                  <c:y val="0.12962246680642922"/>
                </c:manualLayout>
              </c:layout>
              <c:tx>
                <c:rich>
                  <a:bodyPr/>
                  <a:lstStyle/>
                  <a:p>
                    <a:r>
                      <a:rPr lang="en-US" dirty="0"/>
                      <a:t>79221,3</a:t>
                    </a:r>
                  </a:p>
                </c:rich>
              </c:tx>
              <c:showLegendKey val="1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59FE-4D19-9542-C8C86D218832}"/>
                </c:ext>
              </c:extLst>
            </c:dLbl>
            <c:dLbl>
              <c:idx val="4"/>
              <c:layout>
                <c:manualLayout>
                  <c:x val="1.6150906483911733E-2"/>
                  <c:y val="1.2936819529287701E-2"/>
                </c:manualLayout>
              </c:layout>
              <c:tx>
                <c:rich>
                  <a:bodyPr/>
                  <a:lstStyle/>
                  <a:p>
                    <a:r>
                      <a:rPr lang="en-US" dirty="0"/>
                      <a:t>155177,8</a:t>
                    </a:r>
                  </a:p>
                </c:rich>
              </c:tx>
              <c:showLegendKey val="1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59FE-4D19-9542-C8C86D218832}"/>
                </c:ext>
              </c:extLst>
            </c:dLbl>
            <c:dLbl>
              <c:idx val="5"/>
              <c:layout>
                <c:manualLayout>
                  <c:x val="-3.6924030329542152E-3"/>
                  <c:y val="9.6827771882857967E-3"/>
                </c:manualLayout>
              </c:layout>
              <c:tx>
                <c:rich>
                  <a:bodyPr/>
                  <a:lstStyle/>
                  <a:p>
                    <a:r>
                      <a:rPr lang="en-US" dirty="0"/>
                      <a:t>320,3</a:t>
                    </a:r>
                  </a:p>
                </c:rich>
              </c:tx>
              <c:showLegendKey val="1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59FE-4D19-9542-C8C86D218832}"/>
                </c:ext>
              </c:extLst>
            </c:dLbl>
            <c:dLbl>
              <c:idx val="6"/>
              <c:layout>
                <c:manualLayout>
                  <c:x val="1.9444444444444474E-3"/>
                  <c:y val="7.1912972457043329E-3"/>
                </c:manualLayout>
              </c:layout>
              <c:tx>
                <c:rich>
                  <a:bodyPr/>
                  <a:lstStyle/>
                  <a:p>
                    <a:r>
                      <a:rPr lang="en-US" dirty="0"/>
                      <a:t>31247,8</a:t>
                    </a:r>
                  </a:p>
                </c:rich>
              </c:tx>
              <c:showLegendKey val="1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59FE-4D19-9542-C8C86D218832}"/>
                </c:ext>
              </c:extLst>
            </c:dLbl>
            <c:dLbl>
              <c:idx val="7"/>
              <c:layout>
                <c:manualLayout>
                  <c:x val="-1.1608887430737852E-2"/>
                  <c:y val="6.7031384607425517E-3"/>
                </c:manualLayout>
              </c:layout>
              <c:tx>
                <c:rich>
                  <a:bodyPr/>
                  <a:lstStyle/>
                  <a:p>
                    <a:r>
                      <a:rPr lang="en-US" dirty="0"/>
                      <a:t>1101,8</a:t>
                    </a:r>
                  </a:p>
                </c:rich>
              </c:tx>
              <c:showLegendKey val="1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59FE-4D19-9542-C8C86D218832}"/>
                </c:ext>
              </c:extLst>
            </c:dLbl>
            <c:dLbl>
              <c:idx val="8"/>
              <c:layout>
                <c:manualLayout>
                  <c:x val="1.5586419753086448E-3"/>
                  <c:y val="-4.1891469350951574E-2"/>
                </c:manualLayout>
              </c:layout>
              <c:tx>
                <c:rich>
                  <a:bodyPr/>
                  <a:lstStyle/>
                  <a:p>
                    <a:r>
                      <a:rPr lang="en-US" dirty="0"/>
                      <a:t>14893,6</a:t>
                    </a:r>
                  </a:p>
                </c:rich>
              </c:tx>
              <c:showLegendKey val="1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8-59FE-4D19-9542-C8C86D218832}"/>
                </c:ext>
              </c:extLst>
            </c:dLbl>
            <c:dLbl>
              <c:idx val="9"/>
              <c:layout>
                <c:manualLayout>
                  <c:x val="2.3175488480606601E-2"/>
                  <c:y val="-3.2804689819923134E-2"/>
                </c:manualLayout>
              </c:layout>
              <c:tx>
                <c:rich>
                  <a:bodyPr/>
                  <a:lstStyle/>
                  <a:p>
                    <a:r>
                      <a:rPr lang="en-US" dirty="0"/>
                      <a:t>170684,1</a:t>
                    </a:r>
                  </a:p>
                </c:rich>
              </c:tx>
              <c:showLegendKey val="1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9-59FE-4D19-9542-C8C86D218832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200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1"/>
            <c:showVal val="1"/>
            <c:showCatName val="0"/>
            <c:showSerName val="0"/>
            <c:showPercent val="0"/>
            <c:showBubbleSize val="0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Лист1!$A$2:$A$11</c:f>
              <c:strCache>
                <c:ptCount val="10"/>
                <c:pt idx="0">
                  <c:v>Общегосударственные вопросы</c:v>
                </c:pt>
                <c:pt idx="1">
                  <c:v>Национальная оборона</c:v>
                </c:pt>
                <c:pt idx="2">
                  <c:v>Национальная безопасность и правоохранительная деятельность</c:v>
                </c:pt>
                <c:pt idx="3">
                  <c:v>Национальная экономика</c:v>
                </c:pt>
                <c:pt idx="4">
                  <c:v>Жилищно-коммунальное хозяйство</c:v>
                </c:pt>
                <c:pt idx="5">
                  <c:v>Образование</c:v>
                </c:pt>
                <c:pt idx="6">
                  <c:v>Культура,  кинематография </c:v>
                </c:pt>
                <c:pt idx="7">
                  <c:v>Социальная политика</c:v>
                </c:pt>
                <c:pt idx="8">
                  <c:v>Физическая культура и спорт</c:v>
                </c:pt>
                <c:pt idx="9">
                  <c:v>Межбюджетные трансферты общего характера бюджетам бюджетной системы Российской Федерации</c:v>
                </c:pt>
              </c:strCache>
            </c:strRef>
          </c:cat>
          <c:val>
            <c:numRef>
              <c:f>Лист1!$B$2:$B$11</c:f>
              <c:numCache>
                <c:formatCode>#,##0.0</c:formatCode>
                <c:ptCount val="10"/>
                <c:pt idx="0">
                  <c:v>30804.5</c:v>
                </c:pt>
                <c:pt idx="1">
                  <c:v>1025.5999999999999</c:v>
                </c:pt>
                <c:pt idx="2">
                  <c:v>280</c:v>
                </c:pt>
                <c:pt idx="3">
                  <c:v>74606.2</c:v>
                </c:pt>
                <c:pt idx="4">
                  <c:v>39812.699999999997</c:v>
                </c:pt>
                <c:pt idx="5">
                  <c:v>490</c:v>
                </c:pt>
                <c:pt idx="6">
                  <c:v>25854.1</c:v>
                </c:pt>
                <c:pt idx="7">
                  <c:v>840.2</c:v>
                </c:pt>
                <c:pt idx="8">
                  <c:v>8011.3</c:v>
                </c:pt>
                <c:pt idx="9">
                  <c:v>133478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A-59FE-4D19-9542-C8C86D21883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legend>
      <c:legendPos val="r"/>
      <c:layout>
        <c:manualLayout>
          <c:xMode val="edge"/>
          <c:yMode val="edge"/>
          <c:x val="0.65840502576066851"/>
          <c:y val="0.10047489303065509"/>
          <c:w val="0.33233571498007253"/>
          <c:h val="0.86867095493681035"/>
        </c:manualLayout>
      </c:layout>
      <c:overlay val="0"/>
      <c:txPr>
        <a:bodyPr/>
        <a:lstStyle/>
        <a:p>
          <a:pPr>
            <a:defRPr sz="1200"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legend>
    <c:plotVisOnly val="1"/>
    <c:dispBlanksAs val="zero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29837" cy="49410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29761" y="0"/>
            <a:ext cx="2929837" cy="49410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A420F1A-FCF5-4F36-B639-076C9B59832D}" type="datetimeFigureOut">
              <a:rPr lang="ru-RU" smtClean="0"/>
              <a:pPr/>
              <a:t>19.03.2025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9386364"/>
            <a:ext cx="2929837" cy="49410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29761" y="9386364"/>
            <a:ext cx="2929837" cy="49410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8D9A69B-ABAB-4B82-AE2D-2669DBC756F5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73EE87-1DC5-46DD-AE6F-B5E8FA40BCB9}" type="datetimeFigureOut">
              <a:rPr lang="ru-RU" smtClean="0"/>
              <a:pPr/>
              <a:t>19.03.2025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A1AB79-E226-4EBB-9D1E-2FB5253D367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73EE87-1DC5-46DD-AE6F-B5E8FA40BCB9}" type="datetimeFigureOut">
              <a:rPr lang="ru-RU" smtClean="0"/>
              <a:pPr/>
              <a:t>19.03.2025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A1AB79-E226-4EBB-9D1E-2FB5253D367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73EE87-1DC5-46DD-AE6F-B5E8FA40BCB9}" type="datetimeFigureOut">
              <a:rPr lang="ru-RU" smtClean="0"/>
              <a:pPr/>
              <a:t>19.03.2025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A1AB79-E226-4EBB-9D1E-2FB5253D367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73EE87-1DC5-46DD-AE6F-B5E8FA40BCB9}" type="datetimeFigureOut">
              <a:rPr lang="ru-RU" smtClean="0"/>
              <a:pPr/>
              <a:t>19.03.2025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A1AB79-E226-4EBB-9D1E-2FB5253D367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73EE87-1DC5-46DD-AE6F-B5E8FA40BCB9}" type="datetimeFigureOut">
              <a:rPr lang="ru-RU" smtClean="0"/>
              <a:pPr/>
              <a:t>19.03.2025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A1AB79-E226-4EBB-9D1E-2FB5253D367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73EE87-1DC5-46DD-AE6F-B5E8FA40BCB9}" type="datetimeFigureOut">
              <a:rPr lang="ru-RU" smtClean="0"/>
              <a:pPr/>
              <a:t>19.03.2025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A1AB79-E226-4EBB-9D1E-2FB5253D367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73EE87-1DC5-46DD-AE6F-B5E8FA40BCB9}" type="datetimeFigureOut">
              <a:rPr lang="ru-RU" smtClean="0"/>
              <a:pPr/>
              <a:t>19.03.2025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A1AB79-E226-4EBB-9D1E-2FB5253D367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73EE87-1DC5-46DD-AE6F-B5E8FA40BCB9}" type="datetimeFigureOut">
              <a:rPr lang="ru-RU" smtClean="0"/>
              <a:pPr/>
              <a:t>19.03.2025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A1AB79-E226-4EBB-9D1E-2FB5253D367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73EE87-1DC5-46DD-AE6F-B5E8FA40BCB9}" type="datetimeFigureOut">
              <a:rPr lang="ru-RU" smtClean="0"/>
              <a:pPr/>
              <a:t>19.03.2025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0DA1AB79-E226-4EBB-9D1E-2FB5253D367C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73EE87-1DC5-46DD-AE6F-B5E8FA40BCB9}" type="datetimeFigureOut">
              <a:rPr lang="ru-RU" smtClean="0"/>
              <a:pPr/>
              <a:t>19.03.2025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A1AB79-E226-4EBB-9D1E-2FB5253D367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73EE87-1DC5-46DD-AE6F-B5E8FA40BCB9}" type="datetimeFigureOut">
              <a:rPr lang="ru-RU" smtClean="0"/>
              <a:pPr/>
              <a:t>19.03.2025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A1AB79-E226-4EBB-9D1E-2FB5253D367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/>
              <a:t>Образец текста</a:t>
            </a:r>
          </a:p>
          <a:p>
            <a:pPr lvl="1" eaLnBrk="1" latinLnBrk="0" hangingPunct="1"/>
            <a:r>
              <a:rPr kumimoji="0" lang="ru-RU"/>
              <a:t>Второй уровень</a:t>
            </a:r>
          </a:p>
          <a:p>
            <a:pPr lvl="2" eaLnBrk="1" latinLnBrk="0" hangingPunct="1"/>
            <a:r>
              <a:rPr kumimoji="0" lang="ru-RU"/>
              <a:t>Третий уровень</a:t>
            </a:r>
          </a:p>
          <a:p>
            <a:pPr lvl="3" eaLnBrk="1" latinLnBrk="0" hangingPunct="1"/>
            <a:r>
              <a:rPr kumimoji="0" lang="ru-RU"/>
              <a:t>Четвертый уровень</a:t>
            </a:r>
          </a:p>
          <a:p>
            <a:pPr lvl="4" eaLnBrk="1" latinLnBrk="0" hangingPunct="1"/>
            <a:r>
              <a:rPr kumimoji="0" lang="ru-RU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BF73EE87-1DC5-46DD-AE6F-B5E8FA40BCB9}" type="datetimeFigureOut">
              <a:rPr lang="ru-RU" smtClean="0"/>
              <a:pPr/>
              <a:t>19.03.2025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0DA1AB79-E226-4EBB-9D1E-2FB5253D367C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3568" y="0"/>
            <a:ext cx="7772400" cy="1470025"/>
          </a:xfrm>
        </p:spPr>
        <p:txBody>
          <a:bodyPr/>
          <a:lstStyle/>
          <a:p>
            <a:r>
              <a:rPr lang="ru-RU" b="1" dirty="0">
                <a:solidFill>
                  <a:schemeClr val="tx1"/>
                </a:solidFill>
                <a:latin typeface="Arial Narrow" pitchFamily="34" charset="0"/>
              </a:rPr>
              <a:t>Бюджет для граждан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03648" y="5105400"/>
            <a:ext cx="6400800" cy="1752600"/>
          </a:xfrm>
        </p:spPr>
        <p:txBody>
          <a:bodyPr/>
          <a:lstStyle/>
          <a:p>
            <a:r>
              <a:rPr lang="ru-RU" dirty="0">
                <a:latin typeface="Arial Narrow" pitchFamily="34" charset="0"/>
              </a:rPr>
              <a:t>Таманское сельское поселение </a:t>
            </a:r>
            <a:endParaRPr lang="en-US" dirty="0">
              <a:latin typeface="Arial Narrow" pitchFamily="34" charset="0"/>
            </a:endParaRPr>
          </a:p>
          <a:p>
            <a:r>
              <a:rPr lang="ru-RU" dirty="0">
                <a:latin typeface="Arial Narrow" pitchFamily="34" charset="0"/>
              </a:rPr>
              <a:t>Темрюкского района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79512" y="548680"/>
            <a:ext cx="8712968" cy="2780928"/>
          </a:xfrm>
        </p:spPr>
        <p:txBody>
          <a:bodyPr>
            <a:normAutofit fontScale="90000"/>
          </a:bodyPr>
          <a:lstStyle/>
          <a:p>
            <a:pPr algn="l"/>
            <a:r>
              <a:rPr lang="ru-RU" dirty="0">
                <a:solidFill>
                  <a:schemeClr val="tx1"/>
                </a:solidFill>
                <a:latin typeface="Arial Narrow" pitchFamily="34" charset="0"/>
              </a:rPr>
              <a:t>Бюджет </a:t>
            </a:r>
            <a:br>
              <a:rPr lang="ru-RU" dirty="0">
                <a:solidFill>
                  <a:schemeClr val="tx1"/>
                </a:solidFill>
                <a:latin typeface="Arial Narrow" pitchFamily="34" charset="0"/>
              </a:rPr>
            </a:br>
            <a:r>
              <a:rPr lang="ru-RU" dirty="0">
                <a:solidFill>
                  <a:schemeClr val="tx1"/>
                </a:solidFill>
                <a:latin typeface="Arial Narrow" pitchFamily="34" charset="0"/>
              </a:rPr>
              <a:t>Таманского сельского поселения Темрюкского района на 2025 год</a:t>
            </a: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09650634"/>
              </p:ext>
            </p:extLst>
          </p:nvPr>
        </p:nvGraphicFramePr>
        <p:xfrm>
          <a:off x="467544" y="4221088"/>
          <a:ext cx="8208912" cy="1112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46449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74441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ru-RU" b="0" dirty="0">
                          <a:solidFill>
                            <a:schemeClr val="tx1"/>
                          </a:solidFill>
                          <a:latin typeface="Arial Narrow" pitchFamily="34" charset="0"/>
                        </a:rPr>
                        <a:t>Доходы</a:t>
                      </a:r>
                      <a:endParaRPr lang="ru-RU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>
                          <a:solidFill>
                            <a:schemeClr val="tx1"/>
                          </a:solidFill>
                          <a:latin typeface="Arial Narrow" pitchFamily="34" charset="0"/>
                        </a:rPr>
                        <a:t>511 148,4 </a:t>
                      </a:r>
                      <a:r>
                        <a:rPr lang="ru-RU" b="0" dirty="0" err="1">
                          <a:solidFill>
                            <a:schemeClr val="tx1"/>
                          </a:solidFill>
                          <a:latin typeface="Arial Narrow" pitchFamily="34" charset="0"/>
                        </a:rPr>
                        <a:t>тыс.руб</a:t>
                      </a:r>
                      <a:r>
                        <a:rPr lang="ru-RU" b="0" dirty="0">
                          <a:solidFill>
                            <a:schemeClr val="tx1"/>
                          </a:solidFill>
                          <a:latin typeface="Arial Narrow" pitchFamily="34" charset="0"/>
                        </a:rPr>
                        <a:t>.</a:t>
                      </a:r>
                      <a:endParaRPr lang="ru-RU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>
                          <a:solidFill>
                            <a:schemeClr val="tx1"/>
                          </a:solidFill>
                          <a:latin typeface="Arial Narrow" pitchFamily="34" charset="0"/>
                        </a:rPr>
                        <a:t>Расходы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>
                          <a:solidFill>
                            <a:schemeClr val="tx1"/>
                          </a:solidFill>
                          <a:latin typeface="Arial Narrow" pitchFamily="34" charset="0"/>
                        </a:rPr>
                        <a:t>511 148,4 </a:t>
                      </a:r>
                      <a:r>
                        <a:rPr lang="ru-RU" dirty="0" err="1">
                          <a:solidFill>
                            <a:schemeClr val="tx1"/>
                          </a:solidFill>
                          <a:latin typeface="Arial Narrow" pitchFamily="34" charset="0"/>
                        </a:rPr>
                        <a:t>тыс.руб</a:t>
                      </a:r>
                      <a:r>
                        <a:rPr lang="ru-RU" dirty="0">
                          <a:solidFill>
                            <a:schemeClr val="tx1"/>
                          </a:solidFill>
                          <a:latin typeface="Arial Narrow" pitchFamily="34" charset="0"/>
                        </a:rPr>
                        <a:t>.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>
                          <a:solidFill>
                            <a:schemeClr val="tx1"/>
                          </a:solidFill>
                          <a:latin typeface="Arial Narrow" pitchFamily="34" charset="0"/>
                        </a:rPr>
                        <a:t>Источники финансирования дефицита 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>
                          <a:solidFill>
                            <a:schemeClr val="tx1"/>
                          </a:solidFill>
                          <a:latin typeface="Arial Narrow" pitchFamily="34" charset="0"/>
                        </a:rPr>
                        <a:t>0,0 тыс.руб.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96536760"/>
              </p:ext>
            </p:extLst>
          </p:nvPr>
        </p:nvGraphicFramePr>
        <p:xfrm>
          <a:off x="395536" y="404664"/>
          <a:ext cx="8291264" cy="572149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4" name="Таблица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44325987"/>
              </p:ext>
            </p:extLst>
          </p:nvPr>
        </p:nvGraphicFramePr>
        <p:xfrm>
          <a:off x="467543" y="1628800"/>
          <a:ext cx="8226913" cy="4565383"/>
        </p:xfrm>
        <a:graphic>
          <a:graphicData uri="http://schemas.openxmlformats.org/drawingml/2006/table">
            <a:tbl>
              <a:tblPr/>
              <a:tblGrid>
                <a:gridCol w="223224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081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0811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0811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00811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008112">
                  <a:extLst>
                    <a:ext uri="{9D8B030D-6E8A-4147-A177-3AD203B41FA5}">
                      <a16:colId xmlns:a16="http://schemas.microsoft.com/office/drawing/2014/main" val="372073431"/>
                    </a:ext>
                  </a:extLst>
                </a:gridCol>
                <a:gridCol w="95410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877959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Наименование дохода</a:t>
                      </a:r>
                    </a:p>
                  </a:txBody>
                  <a:tcPr marL="7520" marR="7520" marT="75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Исполнено 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  <a:p>
                      <a:pPr algn="ctr" fontAlgn="ctr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за 2020 год</a:t>
                      </a:r>
                    </a:p>
                  </a:txBody>
                  <a:tcPr marL="7520" marR="7520" marT="75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Исполнено 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  <a:p>
                      <a:pPr algn="ctr" fontAlgn="ctr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за 2021 год</a:t>
                      </a:r>
                    </a:p>
                  </a:txBody>
                  <a:tcPr marL="7520" marR="7520" marT="75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Исполнено 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  <a:p>
                      <a:pPr algn="ctr" fontAlgn="ctr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за 2022 год</a:t>
                      </a:r>
                    </a:p>
                  </a:txBody>
                  <a:tcPr marL="7520" marR="7520" marT="75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Исполнено 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  <a:p>
                      <a:pPr algn="ctr" fontAlgn="ctr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за 2023 год</a:t>
                      </a:r>
                    </a:p>
                  </a:txBody>
                  <a:tcPr marL="7520" marR="7520" marT="75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Исполнено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  <a:p>
                      <a:pPr algn="ctr" fontAlgn="ctr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за 2024 год</a:t>
                      </a:r>
                    </a:p>
                  </a:txBody>
                  <a:tcPr marL="7520" marR="7520" marT="75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План 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  <a:p>
                      <a:pPr algn="ctr" fontAlgn="ctr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на 2025 год</a:t>
                      </a:r>
                    </a:p>
                  </a:txBody>
                  <a:tcPr marL="7520" marR="7520" marT="75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60928"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Налог на доходы физических лиц</a:t>
                      </a:r>
                    </a:p>
                  </a:txBody>
                  <a:tcPr marL="7520" marR="7520" marT="75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      212 574,7</a:t>
                      </a:r>
                    </a:p>
                  </a:txBody>
                  <a:tcPr marL="7520" marR="7520" marT="75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     </a:t>
                      </a:r>
                      <a:r>
                        <a:rPr kumimoji="0" lang="ru-RU" sz="1400" b="0" i="0" u="none" strike="noStrike" kern="120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220 570,0</a:t>
                      </a:r>
                    </a:p>
                  </a:txBody>
                  <a:tcPr marL="7520" marR="7520" marT="75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lang="ru-RU" sz="1400" b="0" i="0" u="none" strike="noStrike" dirty="0">
                          <a:solidFill>
                            <a:schemeClr val="tx1"/>
                          </a:solidFill>
                          <a:latin typeface="Times New Roman"/>
                        </a:rPr>
                        <a:t>     </a:t>
                      </a:r>
                      <a:r>
                        <a:rPr kumimoji="0" lang="ru-RU" sz="1400" b="0" i="0" u="none" strike="noStrike" kern="1200" dirty="0">
                          <a:solidFill>
                            <a:schemeClr val="tx1"/>
                          </a:solidFill>
                          <a:latin typeface="Times New Roman"/>
                          <a:ea typeface="+mn-ea"/>
                          <a:cs typeface="+mn-cs"/>
                        </a:rPr>
                        <a:t>230 018,3</a:t>
                      </a:r>
                    </a:p>
                  </a:txBody>
                  <a:tcPr marL="7520" marR="7520" marT="75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   300 968,7</a:t>
                      </a:r>
                    </a:p>
                  </a:txBody>
                  <a:tcPr marL="7520" marR="7520" marT="75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   411 645,2</a:t>
                      </a:r>
                    </a:p>
                  </a:txBody>
                  <a:tcPr marL="7520" marR="7520" marT="75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lang="ru-RU" sz="1400" b="0" i="0" u="none" strike="noStrike" dirty="0">
                          <a:solidFill>
                            <a:schemeClr val="tx1"/>
                          </a:solidFill>
                          <a:latin typeface="Times New Roman"/>
                        </a:rPr>
                        <a:t>360 210,0</a:t>
                      </a:r>
                      <a:endParaRPr kumimoji="0" lang="ru-RU" sz="1400" b="0" i="0" u="none" strike="noStrike" kern="1200" dirty="0">
                        <a:solidFill>
                          <a:schemeClr val="tx1"/>
                        </a:solidFill>
                        <a:latin typeface="Times New Roman"/>
                        <a:ea typeface="+mn-ea"/>
                        <a:cs typeface="+mn-cs"/>
                      </a:endParaRPr>
                    </a:p>
                  </a:txBody>
                  <a:tcPr marL="7520" marR="7520" marT="75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60928"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Акцизы</a:t>
                      </a:r>
                    </a:p>
                  </a:txBody>
                  <a:tcPr marL="7520" marR="7520" marT="75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    5 479,5</a:t>
                      </a:r>
                    </a:p>
                  </a:txBody>
                  <a:tcPr marL="7520" marR="7520" marT="75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ru-RU" sz="1400" b="0" i="0" u="none" strike="noStrike" kern="120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         6 086,2</a:t>
                      </a:r>
                    </a:p>
                  </a:txBody>
                  <a:tcPr marL="7520" marR="7520" marT="75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ru-RU" sz="1400" b="0" i="0" u="none" strike="noStrike" kern="1200" dirty="0">
                          <a:solidFill>
                            <a:schemeClr val="tx1"/>
                          </a:solidFill>
                          <a:latin typeface="Times New Roman"/>
                          <a:ea typeface="+mn-ea"/>
                          <a:cs typeface="+mn-cs"/>
                        </a:rPr>
                        <a:t>10 050,9</a:t>
                      </a:r>
                    </a:p>
                  </a:txBody>
                  <a:tcPr marL="7520" marR="7520" marT="75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10 639,6</a:t>
                      </a:r>
                    </a:p>
                  </a:txBody>
                  <a:tcPr marL="7520" marR="7520" marT="75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10 672,4</a:t>
                      </a:r>
                    </a:p>
                  </a:txBody>
                  <a:tcPr marL="7520" marR="7520" marT="75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ru-RU" sz="1400" b="0" i="0" u="none" strike="noStrike" kern="1200" dirty="0">
                          <a:solidFill>
                            <a:schemeClr val="tx1"/>
                          </a:solidFill>
                          <a:latin typeface="Times New Roman"/>
                          <a:ea typeface="+mn-ea"/>
                          <a:cs typeface="+mn-cs"/>
                        </a:rPr>
                        <a:t>10 318,8</a:t>
                      </a:r>
                    </a:p>
                  </a:txBody>
                  <a:tcPr marL="7520" marR="7520" marT="75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60928"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Единый сельскохозяйственный налог</a:t>
                      </a:r>
                    </a:p>
                  </a:txBody>
                  <a:tcPr marL="7520" marR="7520" marT="75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   28 444,0</a:t>
                      </a:r>
                    </a:p>
                  </a:txBody>
                  <a:tcPr marL="7520" marR="7520" marT="75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ru-RU" sz="1400" b="0" i="0" u="none" strike="noStrike" kern="120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       29 000,0</a:t>
                      </a:r>
                    </a:p>
                  </a:txBody>
                  <a:tcPr marL="7520" marR="7520" marT="75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ru-RU" sz="1400" b="0" i="0" u="none" strike="noStrike" kern="1200" dirty="0">
                          <a:solidFill>
                            <a:schemeClr val="tx1"/>
                          </a:solidFill>
                          <a:latin typeface="Times New Roman"/>
                          <a:ea typeface="+mn-ea"/>
                          <a:cs typeface="+mn-cs"/>
                        </a:rPr>
                        <a:t>39 501,7</a:t>
                      </a:r>
                    </a:p>
                  </a:txBody>
                  <a:tcPr marL="7520" marR="7520" marT="75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86 682,6</a:t>
                      </a:r>
                    </a:p>
                  </a:txBody>
                  <a:tcPr marL="7520" marR="7520" marT="75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42 609,8</a:t>
                      </a:r>
                    </a:p>
                  </a:txBody>
                  <a:tcPr marL="7520" marR="7520" marT="75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ru-RU" sz="1400" b="0" i="0" u="none" strike="noStrike" kern="1200" dirty="0">
                          <a:solidFill>
                            <a:schemeClr val="tx1"/>
                          </a:solidFill>
                          <a:latin typeface="Times New Roman"/>
                          <a:ea typeface="+mn-ea"/>
                          <a:cs typeface="+mn-cs"/>
                        </a:rPr>
                        <a:t>   42 727,2</a:t>
                      </a:r>
                    </a:p>
                  </a:txBody>
                  <a:tcPr marL="7520" marR="7520" marT="75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60928"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Налог на имущество физ.лиц</a:t>
                      </a:r>
                    </a:p>
                  </a:txBody>
                  <a:tcPr marL="7520" marR="7520" marT="75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   5 393,0</a:t>
                      </a:r>
                    </a:p>
                  </a:txBody>
                  <a:tcPr marL="7520" marR="7520" marT="75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ru-RU" sz="1400" b="0" i="0" u="none" strike="noStrike" kern="120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         5 100,0</a:t>
                      </a:r>
                    </a:p>
                  </a:txBody>
                  <a:tcPr marL="7520" marR="7520" marT="75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ru-RU" sz="1400" b="0" i="0" u="none" strike="noStrike" kern="1200" dirty="0">
                          <a:solidFill>
                            <a:schemeClr val="tx1"/>
                          </a:solidFill>
                          <a:latin typeface="Times New Roman"/>
                          <a:ea typeface="+mn-ea"/>
                          <a:cs typeface="+mn-cs"/>
                        </a:rPr>
                        <a:t>7 787,6</a:t>
                      </a:r>
                    </a:p>
                  </a:txBody>
                  <a:tcPr marL="7520" marR="7520" marT="75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9 507,2</a:t>
                      </a:r>
                    </a:p>
                  </a:txBody>
                  <a:tcPr marL="7520" marR="7520" marT="75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10 308,4</a:t>
                      </a:r>
                    </a:p>
                  </a:txBody>
                  <a:tcPr marL="7520" marR="7520" marT="75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ru-RU" sz="1400" b="0" i="0" u="none" strike="noStrike" kern="1200" dirty="0">
                          <a:solidFill>
                            <a:schemeClr val="tx1"/>
                          </a:solidFill>
                          <a:latin typeface="Times New Roman"/>
                          <a:ea typeface="+mn-ea"/>
                          <a:cs typeface="+mn-cs"/>
                        </a:rPr>
                        <a:t>   10 355,0</a:t>
                      </a:r>
                    </a:p>
                  </a:txBody>
                  <a:tcPr marL="7520" marR="7520" marT="75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60928"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Земельный налог</a:t>
                      </a:r>
                    </a:p>
                  </a:txBody>
                  <a:tcPr marL="7520" marR="7520" marT="75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   70 237,8</a:t>
                      </a:r>
                    </a:p>
                  </a:txBody>
                  <a:tcPr marL="7520" marR="7520" marT="75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ru-RU" sz="1400" b="0" i="0" u="none" strike="noStrike" kern="120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       53 500,0</a:t>
                      </a:r>
                    </a:p>
                  </a:txBody>
                  <a:tcPr marL="7520" marR="7520" marT="75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ru-RU" sz="1400" b="0" i="0" u="none" strike="noStrike" kern="1200" dirty="0">
                          <a:solidFill>
                            <a:schemeClr val="tx1"/>
                          </a:solidFill>
                          <a:latin typeface="Times New Roman"/>
                          <a:ea typeface="+mn-ea"/>
                          <a:cs typeface="+mn-cs"/>
                        </a:rPr>
                        <a:t>108 732,4</a:t>
                      </a:r>
                    </a:p>
                  </a:txBody>
                  <a:tcPr marL="7520" marR="7520" marT="75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  76 905,5</a:t>
                      </a:r>
                    </a:p>
                  </a:txBody>
                  <a:tcPr marL="7520" marR="7520" marT="75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  95 198,8</a:t>
                      </a:r>
                    </a:p>
                  </a:txBody>
                  <a:tcPr marL="7520" marR="7520" marT="75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ru-RU" sz="1400" b="0" i="0" u="none" strike="noStrike" kern="1200" dirty="0">
                          <a:solidFill>
                            <a:schemeClr val="tx1"/>
                          </a:solidFill>
                          <a:latin typeface="Times New Roman"/>
                          <a:ea typeface="+mn-ea"/>
                          <a:cs typeface="+mn-cs"/>
                        </a:rPr>
                        <a:t> 78 180,0</a:t>
                      </a:r>
                    </a:p>
                  </a:txBody>
                  <a:tcPr marL="7520" marR="7520" marT="75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60928"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Неналоговые</a:t>
                      </a:r>
                      <a:r>
                        <a:rPr lang="ru-RU" sz="1400" b="0" i="0" u="none" strike="noStrike" baseline="0" dirty="0">
                          <a:solidFill>
                            <a:srgbClr val="000000"/>
                          </a:solidFill>
                          <a:latin typeface="Times New Roman"/>
                        </a:rPr>
                        <a:t> доходы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7520" marR="7520" marT="75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 544,0</a:t>
                      </a:r>
                    </a:p>
                  </a:txBody>
                  <a:tcPr marL="7520" marR="7520" marT="75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ru-RU" sz="1400" b="0" i="0" u="none" strike="noStrike" kern="120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   427,5</a:t>
                      </a:r>
                    </a:p>
                  </a:txBody>
                  <a:tcPr marL="7520" marR="7520" marT="75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ru-RU" sz="1400" b="0" i="0" u="none" strike="noStrike" kern="1200" dirty="0">
                          <a:solidFill>
                            <a:schemeClr val="tx1"/>
                          </a:solidFill>
                          <a:latin typeface="Times New Roman"/>
                          <a:ea typeface="+mn-ea"/>
                          <a:cs typeface="+mn-cs"/>
                        </a:rPr>
                        <a:t>3 660,6</a:t>
                      </a:r>
                    </a:p>
                  </a:txBody>
                  <a:tcPr marL="7520" marR="7520" marT="75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4 182,3</a:t>
                      </a:r>
                    </a:p>
                  </a:txBody>
                  <a:tcPr marL="7520" marR="7520" marT="75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10 042,2</a:t>
                      </a:r>
                    </a:p>
                  </a:txBody>
                  <a:tcPr marL="7520" marR="7520" marT="75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ru-RU" sz="1400" b="0" i="0" u="none" strike="noStrike" kern="1200" dirty="0">
                          <a:solidFill>
                            <a:schemeClr val="tx1"/>
                          </a:solidFill>
                          <a:latin typeface="Times New Roman"/>
                          <a:ea typeface="+mn-ea"/>
                          <a:cs typeface="+mn-cs"/>
                        </a:rPr>
                        <a:t> 8 547,0</a:t>
                      </a:r>
                    </a:p>
                  </a:txBody>
                  <a:tcPr marL="7520" marR="7520" marT="75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60928"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Безвозмездные поступления</a:t>
                      </a:r>
                    </a:p>
                  </a:txBody>
                  <a:tcPr marL="7520" marR="7520" marT="75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756,9</a:t>
                      </a:r>
                    </a:p>
                  </a:txBody>
                  <a:tcPr marL="7520" marR="7520" marT="75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ru-RU" sz="1400" b="0" i="0" u="none" strike="noStrike" kern="120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50498,2</a:t>
                      </a:r>
                    </a:p>
                  </a:txBody>
                  <a:tcPr marL="7520" marR="7520" marT="75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ru-RU" sz="1400" b="0" i="0" u="none" strike="noStrike" kern="1200" dirty="0">
                          <a:solidFill>
                            <a:schemeClr val="tx1"/>
                          </a:solidFill>
                          <a:latin typeface="Times New Roman"/>
                          <a:ea typeface="+mn-ea"/>
                          <a:cs typeface="+mn-cs"/>
                        </a:rPr>
                        <a:t>739,9</a:t>
                      </a:r>
                    </a:p>
                  </a:txBody>
                  <a:tcPr marL="7520" marR="7520" marT="75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3 564,3</a:t>
                      </a:r>
                    </a:p>
                  </a:txBody>
                  <a:tcPr marL="7520" marR="7520" marT="75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280 757,7</a:t>
                      </a:r>
                    </a:p>
                  </a:txBody>
                  <a:tcPr marL="7520" marR="7520" marT="75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ru-RU" sz="1400" b="0" i="0" u="none" strike="noStrike" kern="1200" dirty="0">
                          <a:solidFill>
                            <a:schemeClr val="tx1"/>
                          </a:solidFill>
                          <a:latin typeface="Times New Roman"/>
                          <a:ea typeface="+mn-ea"/>
                          <a:cs typeface="+mn-cs"/>
                        </a:rPr>
                        <a:t>810,4</a:t>
                      </a:r>
                    </a:p>
                  </a:txBody>
                  <a:tcPr marL="7520" marR="7520" marT="75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60928"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Всего</a:t>
                      </a:r>
                    </a:p>
                  </a:txBody>
                  <a:tcPr marL="7520" marR="7520" marT="75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     349 002,3   </a:t>
                      </a:r>
                    </a:p>
                  </a:txBody>
                  <a:tcPr marL="7520" marR="7520" marT="75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      323</a:t>
                      </a:r>
                      <a:r>
                        <a:rPr lang="ru-RU" sz="1400" b="1" i="0" u="none" strike="noStrike" baseline="0" dirty="0">
                          <a:solidFill>
                            <a:srgbClr val="000000"/>
                          </a:solidFill>
                          <a:latin typeface="Times New Roman"/>
                        </a:rPr>
                        <a:t> 429,9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7520" marR="7520" marT="75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ru-RU" sz="1400" b="1" i="0" u="none" strike="noStrike" kern="1200" dirty="0">
                          <a:solidFill>
                            <a:schemeClr val="tx1"/>
                          </a:solidFill>
                          <a:latin typeface="Times New Roman"/>
                          <a:ea typeface="+mn-ea"/>
                          <a:cs typeface="+mn-cs"/>
                        </a:rPr>
                        <a:t>    400 491,4</a:t>
                      </a:r>
                    </a:p>
                  </a:txBody>
                  <a:tcPr marL="7520" marR="7520" marT="75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    494 441,7</a:t>
                      </a:r>
                    </a:p>
                  </a:txBody>
                  <a:tcPr marL="7520" marR="7520" marT="75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   861 234,5</a:t>
                      </a:r>
                    </a:p>
                  </a:txBody>
                  <a:tcPr marL="7520" marR="7520" marT="75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ru-RU" sz="1400" b="1" i="0" u="none" strike="noStrike" kern="120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 511 148,4</a:t>
                      </a:r>
                    </a:p>
                  </a:txBody>
                  <a:tcPr marL="7520" marR="7520" marT="75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sp>
        <p:nvSpPr>
          <p:cNvPr id="5" name="Заголовок 1"/>
          <p:cNvSpPr txBox="1">
            <a:spLocks/>
          </p:cNvSpPr>
          <p:nvPr/>
        </p:nvSpPr>
        <p:spPr>
          <a:xfrm>
            <a:off x="683568" y="476672"/>
            <a:ext cx="7776864" cy="705321"/>
          </a:xfrm>
          <a:prstGeom prst="rect">
            <a:avLst/>
          </a:prstGeom>
        </p:spPr>
        <p:txBody>
          <a:bodyPr vert="horz" lIns="0" rIns="0" bIns="0" anchor="b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Объем поступлений налоговых и неналоговых</a:t>
            </a:r>
            <a:r>
              <a:rPr kumimoji="0" lang="ru-RU" sz="2000" b="1" i="0" u="none" strike="noStrike" kern="1200" cap="none" spc="0" normalizeH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доходов, тыс.руб.</a:t>
            </a:r>
            <a:endParaRPr kumimoji="0" lang="ru-RU" sz="20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6681731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Содержимое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38596435"/>
              </p:ext>
            </p:extLst>
          </p:nvPr>
        </p:nvGraphicFramePr>
        <p:xfrm>
          <a:off x="539552" y="692696"/>
          <a:ext cx="8229600" cy="5724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62477197"/>
              </p:ext>
            </p:extLst>
          </p:nvPr>
        </p:nvGraphicFramePr>
        <p:xfrm>
          <a:off x="179512" y="646331"/>
          <a:ext cx="8615803" cy="5804518"/>
        </p:xfrm>
        <a:graphic>
          <a:graphicData uri="http://schemas.openxmlformats.org/drawingml/2006/table">
            <a:tbl>
              <a:tblPr/>
              <a:tblGrid>
                <a:gridCol w="86409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401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7606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7606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76064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576064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576064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576064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576064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576064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576064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648072">
                  <a:extLst>
                    <a:ext uri="{9D8B030D-6E8A-4147-A177-3AD203B41FA5}">
                      <a16:colId xmlns:a16="http://schemas.microsoft.com/office/drawing/2014/main" val="789992873"/>
                    </a:ext>
                  </a:extLst>
                </a:gridCol>
                <a:gridCol w="576064">
                  <a:extLst>
                    <a:ext uri="{9D8B030D-6E8A-4147-A177-3AD203B41FA5}">
                      <a16:colId xmlns:a16="http://schemas.microsoft.com/office/drawing/2014/main" val="2879778513"/>
                    </a:ext>
                  </a:extLst>
                </a:gridCol>
                <a:gridCol w="576064">
                  <a:extLst>
                    <a:ext uri="{9D8B030D-6E8A-4147-A177-3AD203B41FA5}">
                      <a16:colId xmlns:a16="http://schemas.microsoft.com/office/drawing/2014/main" val="1024957266"/>
                    </a:ext>
                  </a:extLst>
                </a:gridCol>
                <a:gridCol w="622915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</a:tblGrid>
              <a:tr h="302434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Направление расходов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Раздел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2021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2022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2023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2024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ru-RU" sz="8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ru-RU" sz="8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2025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108921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План, тыс.руб.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Факт, </a:t>
                      </a:r>
                      <a:r>
                        <a:rPr lang="ru-RU" sz="800" b="1" i="0" u="none" strike="noStrike" dirty="0" err="1">
                          <a:solidFill>
                            <a:srgbClr val="000000"/>
                          </a:solidFill>
                          <a:latin typeface="Times New Roman"/>
                        </a:rPr>
                        <a:t>тыс.руб</a:t>
                      </a:r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.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Исполнено, %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План, </a:t>
                      </a:r>
                      <a:r>
                        <a:rPr lang="ru-RU" sz="800" b="1" i="0" u="none" strike="noStrike" dirty="0" err="1">
                          <a:solidFill>
                            <a:srgbClr val="000000"/>
                          </a:solidFill>
                          <a:latin typeface="Times New Roman"/>
                        </a:rPr>
                        <a:t>тыс.руб</a:t>
                      </a:r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.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Факт, </a:t>
                      </a:r>
                      <a:r>
                        <a:rPr lang="ru-RU" sz="800" b="1" i="0" u="none" strike="noStrike" dirty="0" err="1">
                          <a:solidFill>
                            <a:srgbClr val="000000"/>
                          </a:solidFill>
                          <a:latin typeface="Times New Roman"/>
                        </a:rPr>
                        <a:t>тыс.руб</a:t>
                      </a:r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.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Исполнено, %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План, </a:t>
                      </a:r>
                      <a:r>
                        <a:rPr lang="ru-RU" sz="800" b="1" i="0" u="none" strike="noStrike" dirty="0" err="1">
                          <a:solidFill>
                            <a:srgbClr val="000000"/>
                          </a:solidFill>
                          <a:latin typeface="Times New Roman"/>
                        </a:rPr>
                        <a:t>тыс.руб</a:t>
                      </a:r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.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Факт, </a:t>
                      </a:r>
                      <a:r>
                        <a:rPr lang="ru-RU" sz="800" b="1" i="0" u="none" strike="noStrike" dirty="0" err="1">
                          <a:solidFill>
                            <a:srgbClr val="000000"/>
                          </a:solidFill>
                          <a:latin typeface="Times New Roman"/>
                        </a:rPr>
                        <a:t>тыс.руб</a:t>
                      </a:r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.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Исполнено, %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План, </a:t>
                      </a:r>
                      <a:r>
                        <a:rPr lang="ru-RU" sz="800" b="1" i="0" u="none" strike="noStrike" dirty="0" err="1">
                          <a:solidFill>
                            <a:srgbClr val="000000"/>
                          </a:solidFill>
                          <a:latin typeface="Times New Roman"/>
                        </a:rPr>
                        <a:t>тыс.руб</a:t>
                      </a:r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.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Факт, </a:t>
                      </a:r>
                      <a:r>
                        <a:rPr lang="ru-RU" sz="800" b="1" i="0" u="none" strike="noStrike" dirty="0" err="1">
                          <a:solidFill>
                            <a:srgbClr val="000000"/>
                          </a:solidFill>
                          <a:latin typeface="Times New Roman"/>
                        </a:rPr>
                        <a:t>тыс.руб</a:t>
                      </a:r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.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Исполнено, %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План, </a:t>
                      </a:r>
                      <a:r>
                        <a:rPr lang="ru-RU" sz="800" b="1" i="0" u="none" strike="noStrike" dirty="0" err="1">
                          <a:solidFill>
                            <a:srgbClr val="000000"/>
                          </a:solidFill>
                          <a:latin typeface="Times New Roman"/>
                        </a:rPr>
                        <a:t>тыс.руб</a:t>
                      </a:r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.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2434">
                <a:tc>
                  <a:txBody>
                    <a:bodyPr/>
                    <a:lstStyle/>
                    <a:p>
                      <a:pPr algn="l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Общегосударственные вопросы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01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ru-RU" sz="800" b="0" i="0" u="none" strike="noStrike" kern="120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31 552,5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ru-RU" sz="800" b="0" i="0" u="none" strike="noStrike" kern="120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31 131,6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ru-RU" sz="800" b="0" i="0" u="none" strike="noStrike" kern="120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98,7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ru-RU" sz="800" b="0" i="0" u="none" strike="noStrike" kern="1200" dirty="0">
                          <a:solidFill>
                            <a:schemeClr val="tx1"/>
                          </a:solidFill>
                          <a:latin typeface="Times New Roman"/>
                          <a:ea typeface="+mn-ea"/>
                          <a:cs typeface="+mn-cs"/>
                        </a:rPr>
                        <a:t>35123,3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ru-RU" sz="800" b="0" i="0" u="none" strike="noStrike" kern="1200" dirty="0">
                          <a:solidFill>
                            <a:schemeClr val="tx1"/>
                          </a:solidFill>
                          <a:latin typeface="Times New Roman"/>
                          <a:ea typeface="+mn-ea"/>
                          <a:cs typeface="+mn-cs"/>
                        </a:rPr>
                        <a:t>34229,7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ru-RU" sz="800" b="0" i="0" u="none" strike="noStrike" kern="1200" dirty="0">
                          <a:solidFill>
                            <a:schemeClr val="tx1"/>
                          </a:solidFill>
                          <a:latin typeface="Times New Roman"/>
                          <a:ea typeface="+mn-ea"/>
                          <a:cs typeface="+mn-cs"/>
                        </a:rPr>
                        <a:t>97,5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58 530,0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57 954,5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ru-RU" sz="800" b="0" i="0" u="none" strike="noStrike" kern="120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99,0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55856,5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55305,8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ru-RU" sz="800" b="0" i="0" u="none" strike="noStrike" kern="120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99,0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50419,4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02434">
                <a:tc>
                  <a:txBody>
                    <a:bodyPr/>
                    <a:lstStyle/>
                    <a:p>
                      <a:pPr algn="l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Национальная оборона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02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ru-RU" sz="800" b="0" i="0" u="none" strike="noStrike" kern="120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964,8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ru-RU" sz="800" b="0" i="0" u="none" strike="noStrike" kern="120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964,3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ru-RU" sz="800" b="0" i="0" u="none" strike="noStrike" kern="120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99,9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ru-RU" sz="800" b="0" i="0" u="none" strike="noStrike" kern="1200" dirty="0">
                          <a:solidFill>
                            <a:schemeClr val="tx1"/>
                          </a:solidFill>
                          <a:latin typeface="Times New Roman"/>
                          <a:ea typeface="+mn-ea"/>
                          <a:cs typeface="+mn-cs"/>
                        </a:rPr>
                        <a:t>1096,9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ru-RU" sz="800" b="0" i="0" u="none" strike="noStrike" kern="1200" dirty="0">
                          <a:solidFill>
                            <a:schemeClr val="tx1"/>
                          </a:solidFill>
                          <a:latin typeface="Times New Roman"/>
                          <a:ea typeface="+mn-ea"/>
                          <a:cs typeface="+mn-cs"/>
                        </a:rPr>
                        <a:t>1094,9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ru-RU" sz="800" b="0" i="0" u="none" strike="noStrike" kern="1200" dirty="0">
                          <a:solidFill>
                            <a:schemeClr val="tx1"/>
                          </a:solidFill>
                          <a:latin typeface="Times New Roman"/>
                          <a:ea typeface="+mn-ea"/>
                          <a:cs typeface="+mn-cs"/>
                        </a:rPr>
                        <a:t>99,8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1 153,5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1 149,0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ru-RU" sz="800" b="0" i="0" u="none" strike="noStrike" kern="120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99,6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1177,8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1177,5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ru-RU" sz="800" b="0" i="0" u="none" strike="noStrike" kern="120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100,0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1252,3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4867">
                <a:tc>
                  <a:txBody>
                    <a:bodyPr/>
                    <a:lstStyle/>
                    <a:p>
                      <a:pPr algn="l" fontAlgn="ctr"/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Национальная безопасность</a:t>
                      </a:r>
                      <a:r>
                        <a:rPr lang="en-US" sz="800" b="1" i="0" u="none" strike="noStrike" baseline="0" dirty="0">
                          <a:solidFill>
                            <a:srgbClr val="000000"/>
                          </a:solidFill>
                          <a:latin typeface="Times New Roman"/>
                        </a:rPr>
                        <a:t> </a:t>
                      </a:r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и правоохранительная деятельность 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03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ru-RU" sz="800" b="0" i="0" u="none" strike="noStrike" kern="120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1 130,1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ru-RU" sz="800" b="0" i="0" u="none" strike="noStrike" kern="120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710,0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ru-RU" sz="800" b="0" i="0" u="none" strike="noStrike" kern="120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62,8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ru-RU" sz="800" b="0" i="0" u="none" strike="noStrike" kern="1200" dirty="0">
                          <a:solidFill>
                            <a:schemeClr val="tx1"/>
                          </a:solidFill>
                          <a:latin typeface="Times New Roman"/>
                          <a:ea typeface="+mn-ea"/>
                          <a:cs typeface="+mn-cs"/>
                        </a:rPr>
                        <a:t>3987,9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ru-RU" sz="800" b="0" i="0" u="none" strike="noStrike" kern="1200" dirty="0">
                          <a:solidFill>
                            <a:schemeClr val="tx1"/>
                          </a:solidFill>
                          <a:latin typeface="Times New Roman"/>
                          <a:ea typeface="+mn-ea"/>
                          <a:cs typeface="+mn-cs"/>
                        </a:rPr>
                        <a:t>3940,5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ru-RU" sz="800" b="0" i="0" u="none" strike="noStrike" kern="1200" dirty="0">
                          <a:solidFill>
                            <a:schemeClr val="tx1"/>
                          </a:solidFill>
                          <a:latin typeface="Times New Roman"/>
                          <a:ea typeface="+mn-ea"/>
                          <a:cs typeface="+mn-cs"/>
                        </a:rPr>
                        <a:t>98,8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8 186,1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7 329,5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ru-RU" sz="800" b="0" i="0" u="none" strike="noStrike" kern="120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89,5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7396,3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7395,6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ru-RU" sz="800" b="0" i="0" u="none" strike="noStrike" kern="120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100,0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6830,0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02434">
                <a:tc>
                  <a:txBody>
                    <a:bodyPr/>
                    <a:lstStyle/>
                    <a:p>
                      <a:pPr algn="l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Национальная экономика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04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ru-RU" sz="800" b="0" i="0" u="none" strike="noStrike" kern="120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108 800,5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ru-RU" sz="800" b="0" i="0" u="none" strike="noStrike" kern="120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45 418,7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ru-RU" sz="800" b="0" i="0" u="none" strike="noStrike" kern="120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41,7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ru-RU" sz="800" b="0" i="0" u="none" strike="noStrike" kern="1200" dirty="0">
                          <a:solidFill>
                            <a:schemeClr val="tx1"/>
                          </a:solidFill>
                          <a:latin typeface="Times New Roman"/>
                          <a:ea typeface="+mn-ea"/>
                          <a:cs typeface="+mn-cs"/>
                        </a:rPr>
                        <a:t>117413,5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ru-RU" sz="800" b="0" i="0" u="none" strike="noStrike" kern="1200" dirty="0">
                          <a:solidFill>
                            <a:schemeClr val="tx1"/>
                          </a:solidFill>
                          <a:latin typeface="Times New Roman"/>
                          <a:ea typeface="+mn-ea"/>
                          <a:cs typeface="+mn-cs"/>
                        </a:rPr>
                        <a:t>107349,2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ru-RU" sz="800" b="0" i="0" u="none" strike="noStrike" kern="1200" dirty="0">
                          <a:solidFill>
                            <a:schemeClr val="tx1"/>
                          </a:solidFill>
                          <a:latin typeface="Times New Roman"/>
                          <a:ea typeface="+mn-ea"/>
                          <a:cs typeface="+mn-cs"/>
                        </a:rPr>
                        <a:t>91,4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128 308,6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118 896,5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ru-RU" sz="800" b="0" i="0" u="none" strike="noStrike" kern="120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92,7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259730,2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242657,3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ru-RU" sz="800" b="0" i="0" u="none" strike="noStrike" kern="120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93,4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79221,3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02434">
                <a:tc>
                  <a:txBody>
                    <a:bodyPr/>
                    <a:lstStyle/>
                    <a:p>
                      <a:pPr algn="l" fontAlgn="ctr"/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Жилищно-коммунальное хозяйство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05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ru-RU" sz="800" b="0" i="0" u="none" strike="noStrike" kern="120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174 421,4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ru-RU" sz="800" b="0" i="0" u="none" strike="noStrike" kern="120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148 902,2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ru-RU" sz="800" b="0" i="0" u="none" strike="noStrike" kern="120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85,4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ru-RU" sz="800" b="0" i="0" u="none" strike="noStrike" kern="1200" dirty="0">
                          <a:solidFill>
                            <a:schemeClr val="tx1"/>
                          </a:solidFill>
                          <a:latin typeface="Times New Roman"/>
                          <a:ea typeface="+mn-ea"/>
                          <a:cs typeface="+mn-cs"/>
                        </a:rPr>
                        <a:t>115454,0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ru-RU" sz="800" b="0" i="0" u="none" strike="noStrike" kern="1200" dirty="0">
                          <a:solidFill>
                            <a:schemeClr val="tx1"/>
                          </a:solidFill>
                          <a:latin typeface="Times New Roman"/>
                          <a:ea typeface="+mn-ea"/>
                          <a:cs typeface="+mn-cs"/>
                        </a:rPr>
                        <a:t>114082,3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ru-RU" sz="800" b="0" i="0" u="none" strike="noStrike" kern="1200" dirty="0">
                          <a:solidFill>
                            <a:schemeClr val="tx1"/>
                          </a:solidFill>
                          <a:latin typeface="Times New Roman"/>
                          <a:ea typeface="+mn-ea"/>
                          <a:cs typeface="+mn-cs"/>
                        </a:rPr>
                        <a:t>98,8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103 689,1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101 052,5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ru-RU" sz="800" b="0" i="0" u="none" strike="noStrike" kern="120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97,5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290297,0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289551,1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ru-RU" sz="800" b="0" i="0" u="none" strike="noStrike" kern="120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99,7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155177,8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02434">
                <a:tc>
                  <a:txBody>
                    <a:bodyPr/>
                    <a:lstStyle/>
                    <a:p>
                      <a:pPr algn="l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Образование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07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ru-RU" sz="800" b="0" i="0" u="none" strike="noStrike" kern="120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285,9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ru-RU" sz="800" b="0" i="0" u="none" strike="noStrike" kern="120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285,3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ru-RU" sz="800" b="0" i="0" u="none" strike="noStrike" kern="120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99,8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ru-RU" sz="800" b="0" i="0" u="none" strike="noStrike" kern="1200" dirty="0">
                          <a:solidFill>
                            <a:schemeClr val="tx1"/>
                          </a:solidFill>
                          <a:latin typeface="Times New Roman"/>
                          <a:ea typeface="+mn-ea"/>
                          <a:cs typeface="+mn-cs"/>
                        </a:rPr>
                        <a:t>199,2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ru-RU" sz="800" b="0" i="0" u="none" strike="noStrike" kern="1200" dirty="0">
                          <a:solidFill>
                            <a:schemeClr val="tx1"/>
                          </a:solidFill>
                          <a:latin typeface="Times New Roman"/>
                          <a:ea typeface="+mn-ea"/>
                          <a:cs typeface="+mn-cs"/>
                        </a:rPr>
                        <a:t>199,1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ru-RU" sz="800" b="0" i="0" u="none" strike="noStrike" kern="1200" dirty="0">
                          <a:solidFill>
                            <a:schemeClr val="tx1"/>
                          </a:solidFill>
                          <a:latin typeface="Times New Roman"/>
                          <a:ea typeface="+mn-ea"/>
                          <a:cs typeface="+mn-cs"/>
                        </a:rPr>
                        <a:t>99,0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277,8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277,8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ru-RU" sz="800" b="0" i="0" u="none" strike="noStrike" kern="120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100,0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335,0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335,0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ru-RU" sz="800" b="0" i="0" u="none" strike="noStrike" kern="120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100,0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320,3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02434">
                <a:tc>
                  <a:txBody>
                    <a:bodyPr/>
                    <a:lstStyle/>
                    <a:p>
                      <a:pPr algn="l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Культура, кинематография 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08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ru-RU" sz="800" b="0" i="0" u="none" strike="noStrike" kern="120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26 683,8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ru-RU" sz="800" b="0" i="0" u="none" strike="noStrike" kern="120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26 531,0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ru-RU" sz="800" b="0" i="0" u="none" strike="noStrike" kern="120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99,4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ru-RU" sz="800" b="0" i="0" u="none" strike="noStrike" kern="1200" dirty="0">
                          <a:solidFill>
                            <a:schemeClr val="tx1"/>
                          </a:solidFill>
                          <a:latin typeface="Times New Roman"/>
                          <a:ea typeface="+mn-ea"/>
                          <a:cs typeface="+mn-cs"/>
                        </a:rPr>
                        <a:t>3079545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ru-RU" sz="800" b="0" i="0" u="none" strike="noStrike" kern="1200" dirty="0">
                          <a:solidFill>
                            <a:schemeClr val="tx1"/>
                          </a:solidFill>
                          <a:latin typeface="Times New Roman"/>
                          <a:ea typeface="+mn-ea"/>
                          <a:cs typeface="+mn-cs"/>
                        </a:rPr>
                        <a:t>30400,1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ru-RU" sz="800" b="0" i="0" u="none" strike="noStrike" kern="1200" dirty="0">
                          <a:solidFill>
                            <a:schemeClr val="tx1"/>
                          </a:solidFill>
                          <a:latin typeface="Times New Roman"/>
                          <a:ea typeface="+mn-ea"/>
                          <a:cs typeface="+mn-cs"/>
                        </a:rPr>
                        <a:t>98,7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51 371,7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51 371,6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ru-RU" sz="800" b="0" i="0" u="none" strike="noStrike" kern="120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100,0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50938,6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50908,0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ru-RU" sz="800" b="0" i="0" u="none" strike="noStrike" kern="120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99,9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31247,8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02434">
                <a:tc>
                  <a:txBody>
                    <a:bodyPr/>
                    <a:lstStyle/>
                    <a:p>
                      <a:pPr algn="l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Социальная политика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10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ru-RU" sz="800" b="0" i="0" u="none" strike="noStrike" kern="120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959,0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ru-RU" sz="800" b="0" i="0" u="none" strike="noStrike" kern="120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959,0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ru-RU" sz="800" b="0" i="0" u="none" strike="noStrike" kern="120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100,0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ru-RU" sz="800" b="0" i="0" u="none" strike="noStrike" kern="1200" dirty="0">
                          <a:solidFill>
                            <a:schemeClr val="tx1"/>
                          </a:solidFill>
                          <a:latin typeface="Times New Roman"/>
                          <a:ea typeface="+mn-ea"/>
                          <a:cs typeface="+mn-cs"/>
                        </a:rPr>
                        <a:t>1073,3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ru-RU" sz="800" b="0" i="0" u="none" strike="noStrike" kern="1200" dirty="0">
                          <a:solidFill>
                            <a:schemeClr val="tx1"/>
                          </a:solidFill>
                          <a:latin typeface="Times New Roman"/>
                          <a:ea typeface="+mn-ea"/>
                          <a:cs typeface="+mn-cs"/>
                        </a:rPr>
                        <a:t>1073,3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ru-RU" sz="800" b="0" i="0" u="none" strike="noStrike" kern="1200" dirty="0">
                          <a:solidFill>
                            <a:schemeClr val="tx1"/>
                          </a:solidFill>
                          <a:latin typeface="Times New Roman"/>
                          <a:ea typeface="+mn-ea"/>
                          <a:cs typeface="+mn-cs"/>
                        </a:rPr>
                        <a:t>100,0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1 249,3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1 249,3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ru-RU" sz="800" b="0" i="0" u="none" strike="noStrike" kern="120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100,0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1101,8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1101,8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ru-RU" sz="800" b="0" i="0" u="none" strike="noStrike" kern="120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100,0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1101,8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02434">
                <a:tc>
                  <a:txBody>
                    <a:bodyPr/>
                    <a:lstStyle/>
                    <a:p>
                      <a:pPr algn="l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Физическая культура и спорт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11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ru-RU" sz="800" b="0" i="0" u="none" strike="noStrike" kern="120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10</a:t>
                      </a:r>
                      <a:r>
                        <a:rPr kumimoji="0" lang="ru-RU" sz="800" b="0" i="0" u="none" strike="noStrike" kern="1200" baseline="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 011,3</a:t>
                      </a:r>
                      <a:endParaRPr kumimoji="0" lang="ru-RU" sz="800" b="0" i="0" u="none" strike="noStrike" kern="1200" dirty="0">
                        <a:solidFill>
                          <a:srgbClr val="000000"/>
                        </a:solidFill>
                        <a:latin typeface="Times New Roman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ru-RU" sz="800" b="0" i="0" u="none" strike="noStrike" kern="120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9 996,6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ru-RU" sz="800" b="0" i="0" u="none" strike="noStrike" kern="120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99,9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ru-RU" sz="800" b="0" i="0" u="none" strike="noStrike" kern="1200" dirty="0">
                          <a:solidFill>
                            <a:schemeClr val="tx1"/>
                          </a:solidFill>
                          <a:latin typeface="Times New Roman"/>
                          <a:ea typeface="+mn-ea"/>
                          <a:cs typeface="+mn-cs"/>
                        </a:rPr>
                        <a:t>12605,6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ru-RU" sz="800" b="0" i="0" u="none" strike="noStrike" kern="1200" dirty="0">
                          <a:solidFill>
                            <a:schemeClr val="tx1"/>
                          </a:solidFill>
                          <a:latin typeface="Times New Roman"/>
                          <a:ea typeface="+mn-ea"/>
                          <a:cs typeface="+mn-cs"/>
                        </a:rPr>
                        <a:t>12439,3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ru-RU" sz="800" b="0" i="0" u="none" strike="noStrike" kern="1200" dirty="0">
                          <a:solidFill>
                            <a:schemeClr val="tx1"/>
                          </a:solidFill>
                          <a:latin typeface="Times New Roman"/>
                          <a:ea typeface="+mn-ea"/>
                          <a:cs typeface="+mn-cs"/>
                        </a:rPr>
                        <a:t>98,7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13 681,3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13 681,3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ru-RU" sz="800" b="0" i="0" u="none" strike="noStrike" kern="120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100,0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15230,0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15230,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ru-RU" sz="800" b="0" i="0" u="none" strike="noStrike" kern="120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100,0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14893,6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936102">
                <a:tc>
                  <a:txBody>
                    <a:bodyPr/>
                    <a:lstStyle/>
                    <a:p>
                      <a:pPr algn="l" fontAlgn="ctr"/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Межбюджетные трансферты общего характера бюджетам бюджетной системы Российской Федерации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14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ru-RU" sz="800" b="0" i="0" u="none" strike="noStrike" kern="120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133</a:t>
                      </a:r>
                      <a:r>
                        <a:rPr kumimoji="0" lang="ru-RU" sz="800" b="0" i="0" u="none" strike="noStrike" kern="1200" baseline="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 478,0</a:t>
                      </a:r>
                      <a:endParaRPr kumimoji="0" lang="ru-RU" sz="800" b="0" i="0" u="none" strike="noStrike" kern="1200" dirty="0">
                        <a:solidFill>
                          <a:srgbClr val="000000"/>
                        </a:solidFill>
                        <a:latin typeface="Times New Roman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ru-RU" sz="800" b="0" i="0" u="none" strike="noStrike" kern="120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133 478,0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ru-RU" sz="800" b="0" i="0" u="none" strike="noStrike" kern="120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100,0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ru-RU" sz="800" b="0" i="0" u="none" strike="noStrike" kern="1200" dirty="0">
                          <a:solidFill>
                            <a:schemeClr val="tx1"/>
                          </a:solidFill>
                          <a:latin typeface="Times New Roman"/>
                          <a:ea typeface="+mn-ea"/>
                          <a:cs typeface="+mn-cs"/>
                        </a:rPr>
                        <a:t>110197,5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ru-RU" sz="800" b="0" i="0" u="none" strike="noStrike" kern="1200" dirty="0">
                          <a:solidFill>
                            <a:schemeClr val="tx1"/>
                          </a:solidFill>
                          <a:latin typeface="Times New Roman"/>
                          <a:ea typeface="+mn-ea"/>
                          <a:cs typeface="+mn-cs"/>
                        </a:rPr>
                        <a:t>110197,5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ru-RU" sz="800" b="0" i="0" u="none" strike="noStrike" kern="1200" dirty="0">
                          <a:solidFill>
                            <a:schemeClr val="tx1"/>
                          </a:solidFill>
                          <a:latin typeface="Times New Roman"/>
                          <a:ea typeface="+mn-ea"/>
                          <a:cs typeface="+mn-cs"/>
                        </a:rPr>
                        <a:t>100,0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98 990,0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98 990,0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ru-RU" sz="800" b="0" i="0" u="none" strike="noStrike" kern="120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100,0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132987,3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132987,3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ru-RU" sz="800" b="0" i="0" u="none" strike="noStrike" kern="120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100,0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170684,1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16836">
                <a:tc>
                  <a:txBody>
                    <a:bodyPr/>
                    <a:lstStyle/>
                    <a:p>
                      <a:pPr algn="l" fontAlgn="b"/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ВСЕГО РАСХОДОВ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 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ru-RU" sz="800" b="1" i="0" u="none" strike="noStrike" kern="120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484 535,2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ru-RU" sz="800" b="1" i="0" u="none" strike="noStrike" kern="120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373 357,9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ru-RU" sz="800" b="1" i="0" u="none" strike="noStrike" kern="120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81,6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ru-RU" sz="800" b="1" i="0" u="none" strike="noStrike" kern="1200" dirty="0">
                          <a:solidFill>
                            <a:schemeClr val="tx1"/>
                          </a:solidFill>
                          <a:latin typeface="Times New Roman"/>
                          <a:ea typeface="+mn-ea"/>
                          <a:cs typeface="+mn-cs"/>
                        </a:rPr>
                        <a:t>427946,6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ru-RU" sz="800" b="1" i="0" u="none" strike="noStrike" kern="1200" dirty="0">
                          <a:solidFill>
                            <a:schemeClr val="tx1"/>
                          </a:solidFill>
                          <a:latin typeface="Times New Roman"/>
                          <a:ea typeface="+mn-ea"/>
                          <a:cs typeface="+mn-cs"/>
                        </a:rPr>
                        <a:t>415005,9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ru-RU" sz="800" b="1" i="0" u="none" strike="noStrike" kern="1200" dirty="0">
                          <a:solidFill>
                            <a:schemeClr val="tx1"/>
                          </a:solidFill>
                          <a:latin typeface="Times New Roman"/>
                          <a:ea typeface="+mn-ea"/>
                          <a:cs typeface="+mn-cs"/>
                        </a:rPr>
                        <a:t>97,0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427 946,6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415 005,8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ru-RU" sz="800" b="1" i="0" u="none" strike="noStrike" kern="120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97,1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815050,5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796649,4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ru-RU" sz="800" b="1" i="0" u="none" strike="noStrike" kern="120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97,7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511148,4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611560" y="0"/>
            <a:ext cx="792088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"/>
            <a:r>
              <a:rPr lang="ru-RU" b="1" dirty="0">
                <a:solidFill>
                  <a:srgbClr val="000000"/>
                </a:solidFill>
                <a:latin typeface="Times New Roman"/>
              </a:rPr>
              <a:t>Расходы бюджета Таманского сельского поселения Темрюкского района</a:t>
            </a:r>
          </a:p>
        </p:txBody>
      </p:sp>
    </p:spTree>
    <p:extLst>
      <p:ext uri="{BB962C8B-B14F-4D97-AF65-F5344CB8AC3E}">
        <p14:creationId xmlns:p14="http://schemas.microsoft.com/office/powerpoint/2010/main" val="40071958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Содержимое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16156962"/>
              </p:ext>
            </p:extLst>
          </p:nvPr>
        </p:nvGraphicFramePr>
        <p:xfrm>
          <a:off x="467544" y="764709"/>
          <a:ext cx="8208909" cy="5917491"/>
        </p:xfrm>
        <a:graphic>
          <a:graphicData uri="http://schemas.openxmlformats.org/drawingml/2006/table">
            <a:tbl>
              <a:tblPr/>
              <a:tblGrid>
                <a:gridCol w="84691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509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5327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4294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120679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193092">
                <a:tc gridSpan="5"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Расходы бюджета Таманского сельского поселения Темрюкского района на 2025 год</a:t>
                      </a:r>
                    </a:p>
                  </a:txBody>
                  <a:tcPr marL="5414" marR="5414" marT="541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mpd="sng">
                      <a:noFill/>
                      <a:prstDash val="solid"/>
                    </a:ln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16602">
                <a:tc>
                  <a:txBody>
                    <a:bodyPr/>
                    <a:lstStyle/>
                    <a:p>
                      <a:pPr algn="l" fontAlgn="b"/>
                      <a:endParaRPr lang="ru-RU" sz="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414" marR="5414" marT="541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414" marR="5414" marT="541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414" marR="5414" marT="5414" marB="0" anchor="b">
                    <a:lnL>
                      <a:noFill/>
                    </a:lnL>
                    <a:lnR>
                      <a:noFill/>
                    </a:lnR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414" marR="5414" marT="541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6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414" marR="5414" marT="541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88727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Направление расходов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Раздел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Подраздел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План, тыс.руб.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Наименование муниципальной программы/</a:t>
                      </a:r>
                      <a:r>
                        <a:rPr lang="ru-RU" sz="600" b="1" i="0" u="none" strike="noStrike" dirty="0" err="1">
                          <a:solidFill>
                            <a:srgbClr val="000000"/>
                          </a:solidFill>
                          <a:latin typeface="Times New Roman"/>
                        </a:rPr>
                        <a:t>непрограммного</a:t>
                      </a:r>
                      <a:r>
                        <a:rPr lang="ru-RU" sz="6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 направления расходов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83230">
                <a:tc rowSpan="15">
                  <a:txBody>
                    <a:bodyPr/>
                    <a:lstStyle/>
                    <a:p>
                      <a:pPr algn="l" fontAlgn="ctr"/>
                      <a:r>
                        <a:rPr lang="ru-RU" sz="6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Общегосударственные вопросы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rowSpan="15"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01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02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2118,9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Обеспечение деятельности высшего должностного лица Таманского сельского поселения Темрюкского района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60908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04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10023,3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МП "Создание условий для эффективного функционирования системы органов местного самоуправления в Таманском сельском поселении Темрюкского района-Мероприятие по реализации муниципальных функций, связанных с муниципальным управлением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9433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60,0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Осуществление отдельных полномочий Краснодарского края по образованию и организации деятельности административных комиссий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8323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06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698,5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Реализация полномочий при осуществлении внешнего финансового муниципального контроля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18323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221,3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Реализация полномочий при осуществлении внутреннего финансового муниципального контроля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18323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11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50,0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Резервный фонд администрации Таманского сельского поселения Темрюкского района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60908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9"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13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20228,3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МП "Создание условий для эффективного функционирования системы органов местного самоуправления в Таманском сельском поселении Темрюкского района-Мероприятие по развитию материально-технического обеспечения администрации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60908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6789,3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 МП "Создание условий для эффективного функционирования системы органов местного самоуправления в Таманском сельском поселении Темрюкского района-Мероприятие по обеспечению ведения бухгалтерского учета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60908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2566,0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МП "Создание условий для эффективного функционирования системы органов местного самоуправления в Таманском сельском поселении Темрюкского района-Мероприятие по обеспечению осуществления закупок товаров, работ и услуг для муниципальных нужд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18323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5000,0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МП «Проведение праздников, смотров- конкурсов фестивалей в Таманском сельском поселении Темрюкского района»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272069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983,0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МП "Компенсационные выплаты руководителям органов территориальных общественных самоуправлений Таманского сельского поселения Темрюкского района"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18323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500,0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МП "Развитие информационного общества в Таманском сельском поселении Темрюкского района"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18323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100,0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МП "Развитие архивного дела Таманского сельского поселения Темрюкского района"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18323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180,8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Реализация полномочий при осуществлении конкурентных способов закупок товаров, работ, услуг для муниципальных нужд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  <a:tr h="197098">
                <a:tc vMerge="1">
                  <a:txBody>
                    <a:bodyPr/>
                    <a:lstStyle/>
                    <a:p>
                      <a:pPr algn="l" fontAlgn="ctr"/>
                      <a:endParaRPr lang="ru-RU" sz="6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ru-RU" sz="6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ru-RU" sz="6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900,0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МП «Управление муниципальным имуществом Таманского сельского поселения Темрюкского района»</a:t>
                      </a:r>
                    </a:p>
                    <a:p>
                      <a:pPr algn="l" fontAlgn="ctr"/>
                      <a:endParaRPr lang="ru-RU" sz="6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34187053"/>
                  </a:ext>
                </a:extLst>
              </a:tr>
              <a:tr h="183230"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Национальная оборона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02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03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1252,3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Обеспечение первичного воинского учета на территориях, где отсутствуют военные комиссариаты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7"/>
                  </a:ext>
                </a:extLst>
              </a:tr>
              <a:tr h="183230">
                <a:tc rowSpan="3">
                  <a:txBody>
                    <a:bodyPr/>
                    <a:lstStyle/>
                    <a:p>
                      <a:pPr algn="l" fontAlgn="ctr"/>
                      <a:r>
                        <a:rPr lang="ru-RU" sz="6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Национальная безопасность и правоохранительная деятельность 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03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10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1820,0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ru-RU" sz="6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  <a:p>
                      <a:pPr algn="l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МП "Пожарная безопасность в Таманском сельском поселении Темрюкского района"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8"/>
                  </a:ext>
                </a:extLst>
              </a:tr>
              <a:tr h="360908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kumimoji="0" lang="ru-RU" sz="600" b="0" i="0" u="none" strike="noStrike" kern="120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14</a:t>
                      </a:r>
                    </a:p>
                    <a:p>
                      <a:endParaRPr lang="ru-RU" dirty="0"/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10,0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ru-RU" sz="6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  <a:p>
                      <a:pPr algn="l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МП "Противодействие коррупции в Таманском сельском поселении Темрюкского района"</a:t>
                      </a:r>
                    </a:p>
                    <a:p>
                      <a:pPr algn="l" fontAlgn="ctr"/>
                      <a:endParaRPr lang="ru-RU" sz="6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20"/>
                  </a:ext>
                </a:extLst>
              </a:tr>
              <a:tr h="280744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5000,0</a:t>
                      </a:r>
                    </a:p>
                  </a:txBody>
                  <a:tcPr marL="5414" marR="5414" marT="5414" marB="0" anchor="ctr"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МП "Обеспечение безопасности населения в Таманском сельском поселении Темрюкского района"</a:t>
                      </a:r>
                    </a:p>
                    <a:p>
                      <a:pPr algn="l" fontAlgn="ctr"/>
                      <a:endParaRPr lang="ru-RU" sz="6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21"/>
                  </a:ext>
                </a:extLst>
              </a:tr>
              <a:tr h="183230">
                <a:tc rowSpan="4">
                  <a:txBody>
                    <a:bodyPr/>
                    <a:lstStyle/>
                    <a:p>
                      <a:pPr algn="l" fontAlgn="ctr"/>
                      <a:r>
                        <a:rPr lang="ru-RU" sz="6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Национальная экономика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rowSpan="4"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04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05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1500,0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Обеспечение эпизоотического ветеринарно-санитарного благополучия Таманского сельского поселения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138965"/>
                  </a:ext>
                </a:extLst>
              </a:tr>
              <a:tr h="183230">
                <a:tc vMerge="1">
                  <a:txBody>
                    <a:bodyPr/>
                    <a:lstStyle/>
                    <a:p>
                      <a:pPr algn="l" fontAlgn="ctr"/>
                      <a:endParaRPr lang="ru-RU" sz="6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ru-RU" sz="6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09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76701,0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МП "Ремонт и содержание автомобильных дорог местного значения Таманского сельского поселения Темрюкского района"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22"/>
                  </a:ext>
                </a:extLst>
              </a:tr>
              <a:tr h="18323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12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1000,0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МП «Управление муниципальным имуществом Таманского сельского поселения Темрюкского района»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23"/>
                  </a:ext>
                </a:extLst>
              </a:tr>
              <a:tr h="18323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20,0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МП "Поддержка малого и среднего предпринимательства в Таманском сельском поселении Темрюкского района»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24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Содержимое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40930353"/>
              </p:ext>
            </p:extLst>
          </p:nvPr>
        </p:nvGraphicFramePr>
        <p:xfrm>
          <a:off x="467544" y="764704"/>
          <a:ext cx="8064895" cy="5652613"/>
        </p:xfrm>
        <a:graphic>
          <a:graphicData uri="http://schemas.openxmlformats.org/drawingml/2006/table">
            <a:tbl>
              <a:tblPr/>
              <a:tblGrid>
                <a:gridCol w="85434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636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5637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6810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939704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398444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Направление расходов</a:t>
                      </a: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Раздел</a:t>
                      </a: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Подраздел</a:t>
                      </a: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План, тыс.руб.</a:t>
                      </a: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Наименование муниципальной программы/</a:t>
                      </a:r>
                      <a:r>
                        <a:rPr lang="ru-RU" sz="600" b="1" i="0" u="none" strike="noStrike" dirty="0" err="1">
                          <a:solidFill>
                            <a:srgbClr val="000000"/>
                          </a:solidFill>
                          <a:latin typeface="Times New Roman"/>
                        </a:rPr>
                        <a:t>непрограммного</a:t>
                      </a:r>
                      <a:r>
                        <a:rPr lang="ru-RU" sz="6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 направления расходов</a:t>
                      </a: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53247">
                <a:tc rowSpan="9">
                  <a:txBody>
                    <a:bodyPr/>
                    <a:lstStyle/>
                    <a:p>
                      <a:pPr algn="l" fontAlgn="ctr"/>
                      <a:r>
                        <a:rPr lang="ru-RU" sz="6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Жилищно-коммунальное хозяйство</a:t>
                      </a: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rowSpan="9"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05</a:t>
                      </a: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02</a:t>
                      </a: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300,0</a:t>
                      </a: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МП "Газификация Таманского сельского поселения Темрюкского района"</a:t>
                      </a: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52858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1500,0</a:t>
                      </a: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МП "Развитие водоснабжения и водоотведения Таманского сельского поселения Темрюкского района"</a:t>
                      </a: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5457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10000,0</a:t>
                      </a: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МП "Приобретение коммунальной (специализированной) техники автотранспортных средств для нужд Таманского сельского поселения Темрюкского района"</a:t>
                      </a: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60154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4"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03</a:t>
                      </a: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8500,0</a:t>
                      </a: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МП "Развитие систем наружного освещения, энергосбережения и повышения энергетической эффективности Таманского сельского поселения Темрюкского района"</a:t>
                      </a: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60522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60,0</a:t>
                      </a: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МП "Формирование доступной среды жизнедеятельности для инвалидов в Таманском сельском поселении Темрюкского района"</a:t>
                      </a: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52858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20634,9</a:t>
                      </a: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МП "Формирование комфортной городской среды Таманского сельского поселения Темрюкского района"</a:t>
                      </a: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52858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113922,5</a:t>
                      </a: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МП "Благоустройство территории Таманского сельского поселения Темрюкского района"</a:t>
                      </a: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4259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05</a:t>
                      </a: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142,0</a:t>
                      </a: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Поощрение победителей смотра-конкурса на звание «Лучший дом» по благоустройству и наведению санитарного порядка в рамках МП «Благоустройство территории Таманского сельского поселения Темрюкского района»</a:t>
                      </a: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187311">
                <a:tc vMerge="1">
                  <a:txBody>
                    <a:bodyPr/>
                    <a:lstStyle/>
                    <a:p>
                      <a:pPr algn="l" fontAlgn="ctr"/>
                      <a:endParaRPr lang="ru-RU" sz="6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ru-RU" sz="6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ru-RU" sz="6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118,4</a:t>
                      </a: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МП "Создание условий для эффективного функционирования системы органов местного самоуправления в Таманском сельском поселении Темрюкского района-Мероприятие по обеспечению осуществления закупок товаров, работ и услуг для муниципальных нужд</a:t>
                      </a:r>
                      <a:endParaRPr lang="ru-RU" sz="6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6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  <a:p>
                      <a:pPr algn="l" fontAlgn="ctr"/>
                      <a:endParaRPr lang="ru-RU" sz="6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71695029"/>
                  </a:ext>
                </a:extLst>
              </a:tr>
              <a:tr h="160910">
                <a:tc rowSpan="2">
                  <a:txBody>
                    <a:bodyPr/>
                    <a:lstStyle/>
                    <a:p>
                      <a:pPr algn="l" fontAlgn="ctr"/>
                      <a:r>
                        <a:rPr lang="ru-RU" sz="6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Образование</a:t>
                      </a: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07</a:t>
                      </a: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05</a:t>
                      </a: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50,0</a:t>
                      </a: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МП "Повышение квалификации, обучение муниципальных служащих"</a:t>
                      </a: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52858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07</a:t>
                      </a: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270,3</a:t>
                      </a: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МП «Молодежь Тамани» в Таманском сельском поселении Темрюкского района»</a:t>
                      </a: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52858">
                <a:tc rowSpan="2">
                  <a:txBody>
                    <a:bodyPr/>
                    <a:lstStyle/>
                    <a:p>
                      <a:pPr algn="l" fontAlgn="ctr"/>
                      <a:r>
                        <a:rPr lang="ru-RU" sz="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Культура, кинематография </a:t>
                      </a: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08</a:t>
                      </a: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01</a:t>
                      </a: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30747,8</a:t>
                      </a: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МП "Развитие культуры Таманского сельского поселения Темрюкского района"</a:t>
                      </a: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69478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 500,0</a:t>
                      </a: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МП «Охрана и сохранение объектов историко-культурного наследия, расположенных на территории Таманского сельского поселения Темрюкского района»</a:t>
                      </a: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254061">
                <a:tc rowSpan="2">
                  <a:txBody>
                    <a:bodyPr/>
                    <a:lstStyle/>
                    <a:p>
                      <a:pPr algn="l" fontAlgn="ctr"/>
                      <a:r>
                        <a:rPr lang="ru-RU" sz="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Социальная политика</a:t>
                      </a: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10</a:t>
                      </a: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01</a:t>
                      </a: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701,8</a:t>
                      </a: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МП «Пенсионное обеспечение за выслугу лет лицам, замещавшим муниципальные должности и должности муниципальных служащих Таманского сельского поселения Темрюкского района»</a:t>
                      </a: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177987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06</a:t>
                      </a: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400,0</a:t>
                      </a: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МП «Поддержка социально-ориентированных некоммерческих организаций, осуществляющих деятельность на территории Таманского сельского поселения Темрюкского района»</a:t>
                      </a: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252858"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Физическая культура и спорт</a:t>
                      </a: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11</a:t>
                      </a: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02</a:t>
                      </a: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14893,6</a:t>
                      </a: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МП "Развитие физической культуры и спорта в Таманском сельском поселении Темрюкского района"</a:t>
                      </a: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1111047"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Межбюджетные трансферты общего характера бюджетам бюджетной системы Российской Федерации</a:t>
                      </a: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14</a:t>
                      </a: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03</a:t>
                      </a: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170684,1</a:t>
                      </a: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Расходы на предоставление межбюджетных трансфертов в форме субсидий и иных межбюджетных трансфертов бюджетам бюджетной системы Российской Федерации</a:t>
                      </a: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2783</TotalTime>
  <Words>1312</Words>
  <Application>Microsoft Office PowerPoint</Application>
  <PresentationFormat>Экран (4:3)</PresentationFormat>
  <Paragraphs>421</Paragraphs>
  <Slides>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14" baseType="lpstr">
      <vt:lpstr>Arial Narrow</vt:lpstr>
      <vt:lpstr>Calibri</vt:lpstr>
      <vt:lpstr>Constantia</vt:lpstr>
      <vt:lpstr>Times New Roman</vt:lpstr>
      <vt:lpstr>Wingdings 2</vt:lpstr>
      <vt:lpstr>Поток</vt:lpstr>
      <vt:lpstr>Бюджет для граждан</vt:lpstr>
      <vt:lpstr>Бюджет  Таманского сельского поселения Темрюкского района на 2025 год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Reanimator Extreme Edition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Бюджет для граждан</dc:title>
  <dc:creator>gatov</dc:creator>
  <cp:lastModifiedBy>Людмила Куксина</cp:lastModifiedBy>
  <cp:revision>91</cp:revision>
  <cp:lastPrinted>2024-02-02T12:14:45Z</cp:lastPrinted>
  <dcterms:created xsi:type="dcterms:W3CDTF">2020-07-31T13:49:33Z</dcterms:created>
  <dcterms:modified xsi:type="dcterms:W3CDTF">2025-03-19T12:38:52Z</dcterms:modified>
</cp:coreProperties>
</file>