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handoutMasterIdLst>
    <p:handoutMasterId r:id="rId11"/>
  </p:handout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</p:sldIdLst>
  <p:sldSz cx="9144000" cy="6858000" type="screen4x3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61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Исполнение бюджета по доходам, </a:t>
            </a:r>
            <a:r>
              <a:rPr lang="ru-RU" dirty="0" err="1"/>
              <a:t>тыс.руб</a:t>
            </a:r>
            <a:r>
              <a:rPr lang="ru-RU" dirty="0"/>
              <a:t>.</a:t>
            </a:r>
          </a:p>
        </c:rich>
      </c:tx>
      <c:layout>
        <c:manualLayout>
          <c:xMode val="edge"/>
          <c:yMode val="edge"/>
          <c:x val="0.22819403651843675"/>
          <c:y val="1.331818811818371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682183824244198"/>
          <c:y val="0.25250498164904001"/>
          <c:w val="0.38408002819092107"/>
          <c:h val="0.698376235068647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explosion val="25"/>
          <c:dPt>
            <c:idx val="0"/>
            <c:bubble3D val="0"/>
            <c:explosion val="41"/>
            <c:extLst>
              <c:ext xmlns:c16="http://schemas.microsoft.com/office/drawing/2014/chart" uri="{C3380CC4-5D6E-409C-BE32-E72D297353CC}">
                <c16:uniqueId val="{00000000-AEA5-40F2-8583-ECED0048DFE2}"/>
              </c:ext>
            </c:extLst>
          </c:dPt>
          <c:dPt>
            <c:idx val="1"/>
            <c:bubble3D val="0"/>
            <c:explosion val="0"/>
            <c:extLst>
              <c:ext xmlns:c16="http://schemas.microsoft.com/office/drawing/2014/chart" uri="{C3380CC4-5D6E-409C-BE32-E72D297353CC}">
                <c16:uniqueId val="{00000001-AEA5-40F2-8583-ECED0048DFE2}"/>
              </c:ext>
            </c:extLst>
          </c:dPt>
          <c:dPt>
            <c:idx val="4"/>
            <c:bubble3D val="0"/>
            <c:explosion val="17"/>
            <c:extLst>
              <c:ext xmlns:c16="http://schemas.microsoft.com/office/drawing/2014/chart" uri="{C3380CC4-5D6E-409C-BE32-E72D297353CC}">
                <c16:uniqueId val="{00000004-AEA5-40F2-8583-ECED0048DFE2}"/>
              </c:ext>
            </c:extLst>
          </c:dPt>
          <c:dPt>
            <c:idx val="8"/>
            <c:bubble3D val="0"/>
            <c:explosion val="1"/>
            <c:extLst>
              <c:ext xmlns:c16="http://schemas.microsoft.com/office/drawing/2014/chart" uri="{C3380CC4-5D6E-409C-BE32-E72D297353CC}">
                <c16:uniqueId val="{0000000A-AEA5-40F2-8583-ECED0048DFE2}"/>
              </c:ext>
            </c:extLst>
          </c:dPt>
          <c:dLbls>
            <c:dLbl>
              <c:idx val="0"/>
              <c:layout>
                <c:manualLayout>
                  <c:x val="-1.6975308641975322E-2"/>
                  <c:y val="-0.19089402969396663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/>
                    </a:pPr>
                    <a:r>
                      <a:rPr lang="ru-RU" dirty="0"/>
                      <a:t>НДФЛ
411 645,2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EA5-40F2-8583-ECED0048DFE2}"/>
                </c:ext>
              </c:extLst>
            </c:dLbl>
            <c:dLbl>
              <c:idx val="1"/>
              <c:layout>
                <c:manualLayout>
                  <c:x val="-2.0927627102167785E-2"/>
                  <c:y val="5.892668587878433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Акцизы
10</a:t>
                    </a:r>
                    <a:r>
                      <a:rPr lang="ru-RU" baseline="0" dirty="0"/>
                      <a:t> 672,4</a:t>
                    </a:r>
                    <a:endParaRPr lang="ru-RU" dirty="0"/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EA5-40F2-8583-ECED0048DFE2}"/>
                </c:ext>
              </c:extLst>
            </c:dLbl>
            <c:dLbl>
              <c:idx val="2"/>
              <c:layout>
                <c:manualLayout>
                  <c:x val="-4.772275976256455E-2"/>
                  <c:y val="4.175549099982364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en-US" dirty="0"/>
                      <a:t>42 609,8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EA5-40F2-8583-ECED0048DFE2}"/>
                </c:ext>
              </c:extLst>
            </c:dLbl>
            <c:dLbl>
              <c:idx val="3"/>
              <c:layout>
                <c:manualLayout>
                  <c:x val="-4.6754520268299793E-2"/>
                  <c:y val="1.0888754852530784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Налог на </a:t>
                    </a:r>
                  </a:p>
                  <a:p>
                    <a:pPr>
                      <a:defRPr sz="1200"/>
                    </a:pPr>
                    <a:r>
                      <a:rPr lang="ru-RU" sz="1200" dirty="0"/>
                      <a:t>Имущество
10 308</a:t>
                    </a:r>
                    <a:r>
                      <a:rPr lang="ru-RU" sz="1200" baseline="0" dirty="0"/>
                      <a:t>,4</a:t>
                    </a:r>
                    <a:endParaRPr lang="ru-RU" sz="1200" dirty="0"/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EA5-40F2-8583-ECED0048DFE2}"/>
                </c:ext>
              </c:extLst>
            </c:dLbl>
            <c:dLbl>
              <c:idx val="4"/>
              <c:layout>
                <c:manualLayout>
                  <c:x val="-1.2488456304073105E-2"/>
                  <c:y val="1.375802040688988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Земельный налог
95 198,8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495216049382716"/>
                      <c:h val="0.113870508410470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AEA5-40F2-8583-ECED0048DFE2}"/>
                </c:ext>
              </c:extLst>
            </c:dLbl>
            <c:dLbl>
              <c:idx val="5"/>
              <c:layout>
                <c:manualLayout>
                  <c:x val="-4.9386239914455184E-2"/>
                  <c:y val="-4.0080230722752901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Доходы от использования имущества
9 931,4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EA5-40F2-8583-ECED0048DFE2}"/>
                </c:ext>
              </c:extLst>
            </c:dLbl>
            <c:dLbl>
              <c:idx val="6"/>
              <c:layout>
                <c:manualLayout>
                  <c:x val="-6.7343491785749037E-3"/>
                  <c:y val="8.070489918813243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Штрафы, санкции, возмещение ущерба
110,8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EA5-40F2-8583-ECED0048DFE2}"/>
                </c:ext>
              </c:extLst>
            </c:dLbl>
            <c:dLbl>
              <c:idx val="7"/>
              <c:layout>
                <c:manualLayout>
                  <c:x val="0.20420251966407052"/>
                  <c:y val="-4.7870147316288962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Безвозмездные</a:t>
                    </a:r>
                    <a:r>
                      <a:rPr lang="ru-RU" sz="1200" baseline="0" dirty="0"/>
                      <a:t> поступления </a:t>
                    </a:r>
                  </a:p>
                  <a:p>
                    <a:pPr>
                      <a:defRPr sz="1200"/>
                    </a:pPr>
                    <a:r>
                      <a:rPr lang="ru-RU" sz="1200" baseline="0" dirty="0"/>
                      <a:t>280 757,7</a:t>
                    </a:r>
                    <a:endParaRPr lang="ru-RU" sz="1200" dirty="0"/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EA5-40F2-8583-ECED0048DFE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EA5-40F2-8583-ECED0048DFE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EA5-40F2-8583-ECED0048DF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ЕСХН</c:v>
                </c:pt>
                <c:pt idx="3">
                  <c:v>Налог на имущество</c:v>
                </c:pt>
                <c:pt idx="4">
                  <c:v>Земельный налог</c:v>
                </c:pt>
                <c:pt idx="5">
                  <c:v>Доходы от использования имущества</c:v>
                </c:pt>
                <c:pt idx="6">
                  <c:v>Доходы от компенсации затрат</c:v>
                </c:pt>
                <c:pt idx="7">
                  <c:v>Штрафы, санкции, возмещение ущерба</c:v>
                </c:pt>
                <c:pt idx="8">
                  <c:v>Субвенции от других бюджетов</c:v>
                </c:pt>
                <c:pt idx="9">
                  <c:v>Иные межбюджетные трансферты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220570</c:v>
                </c:pt>
                <c:pt idx="1">
                  <c:v>6086.2</c:v>
                </c:pt>
                <c:pt idx="2">
                  <c:v>29000</c:v>
                </c:pt>
                <c:pt idx="3">
                  <c:v>5100</c:v>
                </c:pt>
                <c:pt idx="4">
                  <c:v>53500</c:v>
                </c:pt>
                <c:pt idx="5">
                  <c:v>227.5</c:v>
                </c:pt>
                <c:pt idx="6">
                  <c:v>80</c:v>
                </c:pt>
                <c:pt idx="7">
                  <c:v>200</c:v>
                </c:pt>
                <c:pt idx="8">
                  <c:v>438.9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EA5-40F2-8583-ECED0048DF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9"/>
        <c:delete val="1"/>
      </c:legendEntry>
      <c:layout>
        <c:manualLayout>
          <c:xMode val="edge"/>
          <c:yMode val="edge"/>
          <c:x val="0.69227617381160689"/>
          <c:y val="0.11300482618278883"/>
          <c:w val="0.29537814717604766"/>
          <c:h val="0.85692927675072572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dirty="0"/>
              <a:t>Исполнение по расходам, </a:t>
            </a:r>
            <a:r>
              <a:rPr lang="ru-RU" dirty="0" err="1"/>
              <a:t>тыс.рублей</a:t>
            </a:r>
            <a:endParaRPr lang="ru-RU" dirty="0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7577038981238545E-2"/>
          <c:y val="0.18726491082144764"/>
          <c:w val="0.44775724215028673"/>
          <c:h val="0.6440380396815598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</c:v>
                </c:pt>
              </c:strCache>
            </c:strRef>
          </c:tx>
          <c:explosion val="25"/>
          <c:dPt>
            <c:idx val="3"/>
            <c:bubble3D val="0"/>
            <c:explosion val="24"/>
            <c:extLst>
              <c:ext xmlns:c16="http://schemas.microsoft.com/office/drawing/2014/chart" uri="{C3380CC4-5D6E-409C-BE32-E72D297353CC}">
                <c16:uniqueId val="{00000003-59FE-4D19-9542-C8C86D218832}"/>
              </c:ext>
            </c:extLst>
          </c:dPt>
          <c:dLbls>
            <c:dLbl>
              <c:idx val="0"/>
              <c:layout>
                <c:manualLayout>
                  <c:x val="-3.1363067463789293E-2"/>
                  <c:y val="-1.167735937732402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55 305,8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9FE-4D19-9542-C8C86D218832}"/>
                </c:ext>
              </c:extLst>
            </c:dLbl>
            <c:dLbl>
              <c:idx val="1"/>
              <c:layout>
                <c:manualLayout>
                  <c:x val="1.1410882667444291E-2"/>
                  <c:y val="-2.21825646401118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1 177,5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FE-4D19-9542-C8C86D218832}"/>
                </c:ext>
              </c:extLst>
            </c:dLbl>
            <c:dLbl>
              <c:idx val="2"/>
              <c:layout>
                <c:manualLayout>
                  <c:x val="8.1714724895499177E-2"/>
                  <c:y val="2.186792452830184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7 395,6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7902814231554383E-2"/>
                      <c:h val="3.727463312368972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59FE-4D19-9542-C8C86D218832}"/>
                </c:ext>
              </c:extLst>
            </c:dLbl>
            <c:dLbl>
              <c:idx val="3"/>
              <c:layout>
                <c:manualLayout>
                  <c:x val="8.2532565373772786E-3"/>
                  <c:y val="0.12962246680642914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242 657,3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FE-4D19-9542-C8C86D218832}"/>
                </c:ext>
              </c:extLst>
            </c:dLbl>
            <c:dLbl>
              <c:idx val="4"/>
              <c:layout>
                <c:manualLayout>
                  <c:x val="1.6150906483911733E-2"/>
                  <c:y val="1.293681952928770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289 551,1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9FE-4D19-9542-C8C86D218832}"/>
                </c:ext>
              </c:extLst>
            </c:dLbl>
            <c:dLbl>
              <c:idx val="5"/>
              <c:layout>
                <c:manualLayout>
                  <c:x val="-3.6924030329542152E-3"/>
                  <c:y val="9.682777188285796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335,0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FE-4D19-9542-C8C86D218832}"/>
                </c:ext>
              </c:extLst>
            </c:dLbl>
            <c:dLbl>
              <c:idx val="6"/>
              <c:layout>
                <c:manualLayout>
                  <c:x val="1.9444444444444466E-3"/>
                  <c:y val="7.191297245704329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50 908,0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9FE-4D19-9542-C8C86D218832}"/>
                </c:ext>
              </c:extLst>
            </c:dLbl>
            <c:dLbl>
              <c:idx val="7"/>
              <c:layout>
                <c:manualLayout>
                  <c:x val="-1.1608887430737845E-2"/>
                  <c:y val="6.70313846074255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1 101,8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FE-4D19-9542-C8C86D218832}"/>
                </c:ext>
              </c:extLst>
            </c:dLbl>
            <c:dLbl>
              <c:idx val="8"/>
              <c:layout>
                <c:manualLayout>
                  <c:x val="1.5586419753086443E-3"/>
                  <c:y val="-4.189146935095157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15 230,0</a:t>
                    </a:r>
                    <a:endParaRPr lang="en-US" dirty="0"/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9FE-4D19-9542-C8C86D218832}"/>
                </c:ext>
              </c:extLst>
            </c:dLbl>
            <c:dLbl>
              <c:idx val="9"/>
              <c:layout>
                <c:manualLayout>
                  <c:x val="2.3947093418878195E-2"/>
                  <c:y val="-3.280468981992310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132 987,3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79645426266161"/>
                      <c:h val="3.727463312368972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59FE-4D19-9542-C8C86D2188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Культура,  кинематография </c:v>
                </c:pt>
                <c:pt idx="7">
                  <c:v>Социальная политика</c:v>
                </c:pt>
                <c:pt idx="8">
                  <c:v>Физическая культура и спорт</c:v>
                </c:pt>
                <c:pt idx="9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30804.5</c:v>
                </c:pt>
                <c:pt idx="1">
                  <c:v>1025.5999999999999</c:v>
                </c:pt>
                <c:pt idx="2">
                  <c:v>280</c:v>
                </c:pt>
                <c:pt idx="3">
                  <c:v>74606.2</c:v>
                </c:pt>
                <c:pt idx="4">
                  <c:v>39812.699999999997</c:v>
                </c:pt>
                <c:pt idx="5">
                  <c:v>490</c:v>
                </c:pt>
                <c:pt idx="6">
                  <c:v>25854.1</c:v>
                </c:pt>
                <c:pt idx="7">
                  <c:v>840.2</c:v>
                </c:pt>
                <c:pt idx="8">
                  <c:v>8011.3</c:v>
                </c:pt>
                <c:pt idx="9">
                  <c:v>133478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9FE-4D19-9542-C8C86D2188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840502576066851"/>
          <c:y val="0.10047489303065509"/>
          <c:w val="0.33233571498007242"/>
          <c:h val="0.86867095493681012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0F1A-FCF5-4F36-B639-076C9B59832D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1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D9A69B-ABAB-4B82-AE2D-2669DBC756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73EE87-1DC5-46DD-AE6F-B5E8FA40BCB9}" type="datetimeFigureOut">
              <a:rPr lang="ru-RU" smtClean="0"/>
              <a:pPr/>
              <a:t>20.03.2025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 Narrow" pitchFamily="34" charset="0"/>
              </a:rPr>
              <a:t>Бюджет для граждан отчет за 2024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</p:spPr>
        <p:txBody>
          <a:bodyPr/>
          <a:lstStyle/>
          <a:p>
            <a:r>
              <a:rPr lang="ru-RU" dirty="0">
                <a:latin typeface="Arial Narrow" pitchFamily="34" charset="0"/>
              </a:rPr>
              <a:t>Таманское сельское поселение </a:t>
            </a:r>
            <a:endParaRPr lang="en-US" dirty="0">
              <a:latin typeface="Arial Narrow" pitchFamily="34" charset="0"/>
            </a:endParaRPr>
          </a:p>
          <a:p>
            <a:r>
              <a:rPr lang="ru-RU" dirty="0">
                <a:latin typeface="Arial Narrow" pitchFamily="34" charset="0"/>
              </a:rPr>
              <a:t>Темрюкского района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8712968" cy="27809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Исполнение бюджета </a:t>
            </a:r>
            <a:br>
              <a:rPr lang="ru-RU" dirty="0">
                <a:solidFill>
                  <a:schemeClr val="tx1"/>
                </a:solidFill>
                <a:latin typeface="Arial Narrow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Таманского сельского поселения Темрюкского района за 2024 год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810253"/>
              </p:ext>
            </p:extLst>
          </p:nvPr>
        </p:nvGraphicFramePr>
        <p:xfrm>
          <a:off x="467544" y="4221088"/>
          <a:ext cx="8208911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5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1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71466">
                  <a:extLst>
                    <a:ext uri="{9D8B030D-6E8A-4147-A177-3AD203B41FA5}">
                      <a16:colId xmlns:a16="http://schemas.microsoft.com/office/drawing/2014/main" val="18688452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План на 31.12.2024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Исполнение на 31.12.2024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3174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Доходы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687 091,3 тыс.руб.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861 234,5 </a:t>
                      </a:r>
                      <a:r>
                        <a:rPr lang="ru-RU" b="0" dirty="0" err="1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</a:t>
                      </a:r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Расходы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815 050,5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796 649,4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Источники финансирования дефицита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-127 959,2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64 585,1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0239070"/>
              </p:ext>
            </p:extLst>
          </p:nvPr>
        </p:nvGraphicFramePr>
        <p:xfrm>
          <a:off x="395536" y="404664"/>
          <a:ext cx="8291264" cy="572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754981"/>
              </p:ext>
            </p:extLst>
          </p:nvPr>
        </p:nvGraphicFramePr>
        <p:xfrm>
          <a:off x="458543" y="1629273"/>
          <a:ext cx="8226913" cy="4752055"/>
        </p:xfrm>
        <a:graphic>
          <a:graphicData uri="http://schemas.openxmlformats.org/drawingml/2006/table">
            <a:tbl>
              <a:tblPr/>
              <a:tblGrid>
                <a:gridCol w="1737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72073431"/>
                    </a:ext>
                  </a:extLst>
                </a:gridCol>
                <a:gridCol w="8730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779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дохода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2023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первоначальный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 2024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на 31.12.2024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2024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Динамика к 2023 году, %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Исполнение, %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300 968,7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299 646,0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236 441,3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411 645,2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136,8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10 639,6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9 974,9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9 974,9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10 672,4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86 682,6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40 100,0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42 593,3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42609,8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имущество физ.лиц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9 507,2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8 900,0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10 162,3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10 308,4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Земельный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76 905,5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90 798,0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93 897,8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95 198,8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123,8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</a:t>
                      </a:r>
                      <a:r>
                        <a:rPr lang="ru-RU" sz="1400" b="0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доходы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4 182,3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2954,7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9 840,4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9 931,4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3 564,3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245 592,6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284 073,6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280 757,7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7 876,9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494 441,7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697 966,2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687 091,3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861 234,5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83568" y="476672"/>
            <a:ext cx="7776864" cy="705321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Объем поступлений налоговых и неналоговых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доходов, тыс.руб.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81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3492993"/>
              </p:ext>
            </p:extLst>
          </p:nvPr>
        </p:nvGraphicFramePr>
        <p:xfrm>
          <a:off x="539552" y="692696"/>
          <a:ext cx="8229600" cy="57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5084163"/>
              </p:ext>
            </p:extLst>
          </p:nvPr>
        </p:nvGraphicFramePr>
        <p:xfrm>
          <a:off x="827584" y="646331"/>
          <a:ext cx="6840760" cy="5752575"/>
        </p:xfrm>
        <a:graphic>
          <a:graphicData uri="http://schemas.openxmlformats.org/drawingml/2006/table">
            <a:tbl>
              <a:tblPr/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024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Динамика,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89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уточненный,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</a:p>
                    <a:p>
                      <a:pPr algn="ctr" fontAlgn="ctr"/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%.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58 530,0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57 954,5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55 856,5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55 305,5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1 153,5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1 149,0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1 177,5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</a:t>
                      </a:r>
                      <a:r>
                        <a:rPr lang="en-US" sz="800" b="1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 правоохранительная деятельность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8 186,1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7 329,5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7 396,3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7 395,6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128 308,6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118 896,5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259 730,2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242 657,3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103 689,1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101 052,5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290 297,0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289 551,1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286,5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335,0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335,0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51 371,7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51 371,6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50 938,6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50 908,0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1 101,8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1 101,8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56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13 681,3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13 681,3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15 230,0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15 230,0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361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132 987,3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132 987,3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6836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427 946,6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415 005,8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815 050,5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796 649,4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rgbClr val="000000"/>
                </a:solidFill>
                <a:latin typeface="Times New Roman"/>
              </a:rPr>
              <a:t>Расходы бюджета Таманского сельского поселения Темрюкского района на 2024 год</a:t>
            </a:r>
          </a:p>
        </p:txBody>
      </p:sp>
    </p:spTree>
    <p:extLst>
      <p:ext uri="{BB962C8B-B14F-4D97-AF65-F5344CB8AC3E}">
        <p14:creationId xmlns:p14="http://schemas.microsoft.com/office/powerpoint/2010/main" val="400719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434802"/>
              </p:ext>
            </p:extLst>
          </p:nvPr>
        </p:nvGraphicFramePr>
        <p:xfrm>
          <a:off x="467544" y="764709"/>
          <a:ext cx="8208909" cy="6271041"/>
        </p:xfrm>
        <a:graphic>
          <a:graphicData uri="http://schemas.openxmlformats.org/drawingml/2006/table">
            <a:tbl>
              <a:tblPr/>
              <a:tblGrid>
                <a:gridCol w="846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29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206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3092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бюджета Таманского сельского поселения Темрюкского района по муниципальным программам и непрограммным мероприятиям за 2024 год</a:t>
                      </a: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602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Исполнение, 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230">
                <a:tc rowSpan="16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6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1 878,9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деятельности высшего должностного лица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8 825,3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реализации муниципальных функций, связанных с муниципальным управлением)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Осуществление отдельных полномочий Краснодарского края по образованию и организации деятельности административных комиссий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672,6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внешнего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230,2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внутреннего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Резервный фонд администрации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21 118,3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развитию материально-технического обеспечения администрации)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5 504,1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обеспечению ведения бухгалтерского учета)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2 465,6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обеспечению осуществления закупок товаров, работ и услуг для муниципальных нужд)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10 939,7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«Проведение праздников, смотров- конкурсов фестивалей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20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974,8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"Компенсационные выплаты руководителям органов территориальных общественных самоуправлений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394,8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информационного общества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75,8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архивного дела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178,5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конкурентных способов закупок товаров, работ,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504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465,4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7421446"/>
                  </a:ext>
                </a:extLst>
              </a:tr>
              <a:tr h="23504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101,3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Отдельные непрограммные мероприятия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854897"/>
                  </a:ext>
                </a:extLst>
              </a:tr>
              <a:tr h="1832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1 177,5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первичного воинского учета на территориях, где отсутствуют военные комиссариаты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"Противодействие коррупции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3 652,4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"Обеспечение безопасности населения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3 733,2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"Пожарная безопасность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3230">
                <a:tc rowSpan="4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694,5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эпизоотического ветеринарно-санитарного благополучия Таманского сельского поселения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3411569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240 202,8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"Ремонт и содержание автомобильных дорог местного значения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1 739,7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"Поддержка малого и среднего предпринимательства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5756354"/>
              </p:ext>
            </p:extLst>
          </p:nvPr>
        </p:nvGraphicFramePr>
        <p:xfrm>
          <a:off x="467544" y="764704"/>
          <a:ext cx="8280920" cy="5071358"/>
        </p:xfrm>
        <a:graphic>
          <a:graphicData uri="http://schemas.openxmlformats.org/drawingml/2006/table">
            <a:tbl>
              <a:tblPr/>
              <a:tblGrid>
                <a:gridCol w="8772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86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88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90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242">
                <a:tc rowSpan="9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552,1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"Газификация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3 784,2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водоснабжения и водоотведения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38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14 983,5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"Приобретение коммунальной (специализированной) техники автотранспортных средств для нужд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38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8 120,1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систем наружного освещения, энергосбережения и повышения энергетической эффективности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2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59,9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доступной среды жизнедеятельности для инвалидов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178 647,5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комфортной городской среды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5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83 172,1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"Благоустройство территории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12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119,5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Поощрение победителей смотра-конкурса на звание «Лучший дом» по благоустройству и наведению санитарного порядка в рамках МП «Благоустройство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6129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112,2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Финансовое обеспечение части полномочий по решению вопросов местного значения Таманского сельского поселения Темрюкского района в части принятия решения о сносе самовольной постройки, решения о сносе самовольной постройки или приведении ее в соответствие с установленными требованиями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3633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44514373-3C61-4AEF-8BDD-185BC16422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9134037"/>
              </p:ext>
            </p:extLst>
          </p:nvPr>
        </p:nvGraphicFramePr>
        <p:xfrm>
          <a:off x="431540" y="980728"/>
          <a:ext cx="8280920" cy="2975378"/>
        </p:xfrm>
        <a:graphic>
          <a:graphicData uri="http://schemas.openxmlformats.org/drawingml/2006/table">
            <a:tbl>
              <a:tblPr/>
              <a:tblGrid>
                <a:gridCol w="877226">
                  <a:extLst>
                    <a:ext uri="{9D8B030D-6E8A-4147-A177-3AD203B41FA5}">
                      <a16:colId xmlns:a16="http://schemas.microsoft.com/office/drawing/2014/main" val="2887891938"/>
                    </a:ext>
                  </a:extLst>
                </a:gridCol>
                <a:gridCol w="150290">
                  <a:extLst>
                    <a:ext uri="{9D8B030D-6E8A-4147-A177-3AD203B41FA5}">
                      <a16:colId xmlns:a16="http://schemas.microsoft.com/office/drawing/2014/main" val="382648428"/>
                    </a:ext>
                  </a:extLst>
                </a:gridCol>
                <a:gridCol w="365920">
                  <a:extLst>
                    <a:ext uri="{9D8B030D-6E8A-4147-A177-3AD203B41FA5}">
                      <a16:colId xmlns:a16="http://schemas.microsoft.com/office/drawing/2014/main" val="3397964360"/>
                    </a:ext>
                  </a:extLst>
                </a:gridCol>
                <a:gridCol w="788680">
                  <a:extLst>
                    <a:ext uri="{9D8B030D-6E8A-4147-A177-3AD203B41FA5}">
                      <a16:colId xmlns:a16="http://schemas.microsoft.com/office/drawing/2014/main" val="446306303"/>
                    </a:ext>
                  </a:extLst>
                </a:gridCol>
                <a:gridCol w="6098804">
                  <a:extLst>
                    <a:ext uri="{9D8B030D-6E8A-4147-A177-3AD203B41FA5}">
                      <a16:colId xmlns:a16="http://schemas.microsoft.com/office/drawing/2014/main" val="651257849"/>
                    </a:ext>
                  </a:extLst>
                </a:gridCol>
              </a:tblGrid>
              <a:tr h="232391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района« (Мероприятие по развитию материально-технического обеспечения администрации, Мероприятие по обеспечению осуществления закупок товаров, работ и услуг для муниципальных нужд )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6519397"/>
                  </a:ext>
                </a:extLst>
              </a:tr>
              <a:tr h="2097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37,7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"Повышение квалификации, обучение муниципальных служащих"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5546096"/>
                  </a:ext>
                </a:extLst>
              </a:tr>
              <a:tr h="209772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6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270,3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«Молодежь Тамани» в Таманском сельском поселении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3090894"/>
                  </a:ext>
                </a:extLst>
              </a:tr>
              <a:tr h="20977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50 707,1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культуры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718730"/>
                  </a:ext>
                </a:extLst>
              </a:tr>
              <a:tr h="3114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200,9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«Охрана и сохранение объектов историко-культурного наследия, расположенных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8914855"/>
                  </a:ext>
                </a:extLst>
              </a:tr>
              <a:tr h="31148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701,8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«Пенсионное обеспечение за выслугу лет лицам, замещавшим муниципальные должности и должности муниципальных служащих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3762817"/>
                  </a:ext>
                </a:extLst>
              </a:tr>
              <a:tr h="3114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«Поддержка социально-ориентированных некоммерческих организаций, осуществляющих деятельность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964581"/>
                  </a:ext>
                </a:extLst>
              </a:tr>
              <a:tr h="2097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15 230,0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физической культуры и спорта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782117"/>
                  </a:ext>
                </a:extLst>
              </a:tr>
              <a:tr h="9217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132 987,3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на предоставление межбюджетных трансфертов в форме субсидий и иных межбюджетных трансфертов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0575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17239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2959</TotalTime>
  <Words>1349</Words>
  <Application>Microsoft Office PowerPoint</Application>
  <PresentationFormat>Экран (4:3)</PresentationFormat>
  <Paragraphs>365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 Narrow</vt:lpstr>
      <vt:lpstr>Calibri</vt:lpstr>
      <vt:lpstr>Constantia</vt:lpstr>
      <vt:lpstr>Times New Roman</vt:lpstr>
      <vt:lpstr>Wingdings 2</vt:lpstr>
      <vt:lpstr>Поток</vt:lpstr>
      <vt:lpstr>Бюджет для граждан отчет за 2024 год</vt:lpstr>
      <vt:lpstr>Исполнение бюджета  Таманского сельского поселения Темрюкского района за 2024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gatov</dc:creator>
  <cp:lastModifiedBy>Людмила Куксина</cp:lastModifiedBy>
  <cp:revision>90</cp:revision>
  <cp:lastPrinted>2023-05-19T07:05:38Z</cp:lastPrinted>
  <dcterms:created xsi:type="dcterms:W3CDTF">2020-07-31T13:49:33Z</dcterms:created>
  <dcterms:modified xsi:type="dcterms:W3CDTF">2025-03-20T11:51:31Z</dcterms:modified>
</cp:coreProperties>
</file>